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18"/>
  </p:notesMasterIdLst>
  <p:sldIdLst>
    <p:sldId id="366" r:id="rId2"/>
    <p:sldId id="267" r:id="rId3"/>
    <p:sldId id="287" r:id="rId4"/>
    <p:sldId id="264" r:id="rId5"/>
    <p:sldId id="361" r:id="rId6"/>
    <p:sldId id="278" r:id="rId7"/>
    <p:sldId id="362" r:id="rId8"/>
    <p:sldId id="363" r:id="rId9"/>
    <p:sldId id="365" r:id="rId10"/>
    <p:sldId id="356" r:id="rId11"/>
    <p:sldId id="358" r:id="rId12"/>
    <p:sldId id="364" r:id="rId13"/>
    <p:sldId id="359" r:id="rId14"/>
    <p:sldId id="360" r:id="rId15"/>
    <p:sldId id="280" r:id="rId16"/>
    <p:sldId id="265" r:id="rId17"/>
  </p:sldIdLst>
  <p:sldSz cx="12192000" cy="6858000"/>
  <p:notesSz cx="6858000" cy="9144000"/>
  <p:embeddedFontLst>
    <p:embeddedFont>
      <p:font typeface="方正特雅宋简体" panose="02000000000000000000" pitchFamily="2" charset="-122"/>
      <p:regular r:id="rId19"/>
    </p:embeddedFont>
    <p:embeddedFont>
      <p:font typeface="Aptos" panose="020B0004020202020204" pitchFamily="34" charset="0"/>
      <p:regular r:id="rId20"/>
      <p:bold r:id="rId21"/>
      <p:italic r:id="rId22"/>
      <p:boldItalic r:id="rId23"/>
    </p:embeddedFont>
    <p:embeddedFont>
      <p:font typeface="Athiti Medium" pitchFamily="2" charset="-34"/>
      <p:regular r:id="rId24"/>
    </p:embeddedFont>
    <p:embeddedFont>
      <p:font typeface="Avenir Next Condensed" panose="020B0506020202020204" pitchFamily="34" charset="0"/>
      <p:regular r:id="rId25"/>
      <p:bold r:id="rId26"/>
      <p:italic r:id="rId27"/>
    </p:embeddedFont>
    <p:embeddedFont>
      <p:font typeface="Cambria Math" panose="02040503050406030204" pitchFamily="18" charset="0"/>
      <p:regular r:id="rId28"/>
    </p:embeddedFont>
    <p:embeddedFont>
      <p:font typeface="Consolas" panose="020B0609020204030204" pitchFamily="49" charset="0"/>
      <p:regular r:id="rId29"/>
      <p:bold r:id="rId30"/>
      <p:italic r:id="rId31"/>
      <p:boldItalic r:id="rId32"/>
    </p:embeddedFont>
    <p:embeddedFont>
      <p:font typeface="Impact" panose="020B0806030902050204" pitchFamily="34" charset="0"/>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8261"/>
    <a:srgbClr val="F6635C"/>
    <a:srgbClr val="5B9A8B"/>
    <a:srgbClr val="9EB384"/>
    <a:srgbClr val="96C291"/>
    <a:srgbClr val="183D3D"/>
    <a:srgbClr val="FFBA86"/>
    <a:srgbClr val="C23373"/>
    <a:srgbClr val="5C5470"/>
    <a:srgbClr val="3399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autoAdjust="0"/>
    <p:restoredTop sz="73913" autoAdjust="0"/>
  </p:normalViewPr>
  <p:slideViewPr>
    <p:cSldViewPr snapToGrid="0">
      <p:cViewPr varScale="1">
        <p:scale>
          <a:sx n="90" d="100"/>
          <a:sy n="90" d="100"/>
        </p:scale>
        <p:origin x="1512" y="184"/>
      </p:cViewPr>
      <p:guideLst>
        <p:guide orient="horz" pos="347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kun Yang" userId="7ef688909011eb19" providerId="LiveId" clId="{995C135D-23AC-C848-8D01-7CC319CE7F7D}"/>
    <pc:docChg chg="custSel addSld delSld modSld">
      <pc:chgData name="Dikun Yang" userId="7ef688909011eb19" providerId="LiveId" clId="{995C135D-23AC-C848-8D01-7CC319CE7F7D}" dt="2023-08-29T07:34:44.856" v="5" actId="20577"/>
      <pc:docMkLst>
        <pc:docMk/>
      </pc:docMkLst>
      <pc:sldChg chg="del">
        <pc:chgData name="Dikun Yang" userId="7ef688909011eb19" providerId="LiveId" clId="{995C135D-23AC-C848-8D01-7CC319CE7F7D}" dt="2023-08-29T07:34:32.027" v="3" actId="2696"/>
        <pc:sldMkLst>
          <pc:docMk/>
          <pc:sldMk cId="2547826014" sldId="355"/>
        </pc:sldMkLst>
      </pc:sldChg>
      <pc:sldChg chg="addSp delSp modSp add">
        <pc:chgData name="Dikun Yang" userId="7ef688909011eb19" providerId="LiveId" clId="{995C135D-23AC-C848-8D01-7CC319CE7F7D}" dt="2023-08-29T07:34:44.856" v="5" actId="20577"/>
        <pc:sldMkLst>
          <pc:docMk/>
          <pc:sldMk cId="76798615" sldId="366"/>
        </pc:sldMkLst>
        <pc:spChg chg="del">
          <ac:chgData name="Dikun Yang" userId="7ef688909011eb19" providerId="LiveId" clId="{995C135D-23AC-C848-8D01-7CC319CE7F7D}" dt="2023-08-29T07:34:18.641" v="1" actId="478"/>
          <ac:spMkLst>
            <pc:docMk/>
            <pc:sldMk cId="76798615" sldId="366"/>
            <ac:spMk id="2" creationId="{FC7589D3-FE6F-BF43-AB37-CD60E367A8ED}"/>
          </ac:spMkLst>
        </pc:spChg>
        <pc:spChg chg="del">
          <ac:chgData name="Dikun Yang" userId="7ef688909011eb19" providerId="LiveId" clId="{995C135D-23AC-C848-8D01-7CC319CE7F7D}" dt="2023-08-29T07:34:18.641" v="1" actId="478"/>
          <ac:spMkLst>
            <pc:docMk/>
            <pc:sldMk cId="76798615" sldId="366"/>
            <ac:spMk id="3" creationId="{F8E27048-C8E4-1140-B613-15727F04B724}"/>
          </ac:spMkLst>
        </pc:spChg>
        <pc:spChg chg="add">
          <ac:chgData name="Dikun Yang" userId="7ef688909011eb19" providerId="LiveId" clId="{995C135D-23AC-C848-8D01-7CC319CE7F7D}" dt="2023-08-29T07:34:29.678" v="2"/>
          <ac:spMkLst>
            <pc:docMk/>
            <pc:sldMk cId="76798615" sldId="366"/>
            <ac:spMk id="4" creationId="{FC2E513B-32EB-3145-9AAF-F1135CD3946A}"/>
          </ac:spMkLst>
        </pc:spChg>
        <pc:spChg chg="add">
          <ac:chgData name="Dikun Yang" userId="7ef688909011eb19" providerId="LiveId" clId="{995C135D-23AC-C848-8D01-7CC319CE7F7D}" dt="2023-08-29T07:34:29.678" v="2"/>
          <ac:spMkLst>
            <pc:docMk/>
            <pc:sldMk cId="76798615" sldId="366"/>
            <ac:spMk id="7" creationId="{61E7803D-F30F-FB41-95FC-4992A29344E1}"/>
          </ac:spMkLst>
        </pc:spChg>
        <pc:spChg chg="add mod">
          <ac:chgData name="Dikun Yang" userId="7ef688909011eb19" providerId="LiveId" clId="{995C135D-23AC-C848-8D01-7CC319CE7F7D}" dt="2023-08-29T07:34:44.856" v="5" actId="20577"/>
          <ac:spMkLst>
            <pc:docMk/>
            <pc:sldMk cId="76798615" sldId="366"/>
            <ac:spMk id="8" creationId="{13C5F35C-71CB-0A4E-A3E5-BC78C44F9E8C}"/>
          </ac:spMkLst>
        </pc:spChg>
        <pc:spChg chg="add">
          <ac:chgData name="Dikun Yang" userId="7ef688909011eb19" providerId="LiveId" clId="{995C135D-23AC-C848-8D01-7CC319CE7F7D}" dt="2023-08-29T07:34:29.678" v="2"/>
          <ac:spMkLst>
            <pc:docMk/>
            <pc:sldMk cId="76798615" sldId="366"/>
            <ac:spMk id="9" creationId="{E24FBB33-74B0-5245-A919-CA41A068008C}"/>
          </ac:spMkLst>
        </pc:spChg>
        <pc:grpChg chg="add">
          <ac:chgData name="Dikun Yang" userId="7ef688909011eb19" providerId="LiveId" clId="{995C135D-23AC-C848-8D01-7CC319CE7F7D}" dt="2023-08-29T07:34:29.678" v="2"/>
          <ac:grpSpMkLst>
            <pc:docMk/>
            <pc:sldMk cId="76798615" sldId="366"/>
            <ac:grpSpMk id="10" creationId="{9D7C9A88-C742-6747-A17D-406348165ED6}"/>
          </ac:grpSpMkLst>
        </pc:grpChg>
        <pc:picChg chg="add">
          <ac:chgData name="Dikun Yang" userId="7ef688909011eb19" providerId="LiveId" clId="{995C135D-23AC-C848-8D01-7CC319CE7F7D}" dt="2023-08-29T07:34:29.678" v="2"/>
          <ac:picMkLst>
            <pc:docMk/>
            <pc:sldMk cId="76798615" sldId="366"/>
            <ac:picMk id="5" creationId="{7BAC8953-DF2F-554C-A3DC-669805D9C328}"/>
          </ac:picMkLst>
        </pc:picChg>
        <pc:picChg chg="add">
          <ac:chgData name="Dikun Yang" userId="7ef688909011eb19" providerId="LiveId" clId="{995C135D-23AC-C848-8D01-7CC319CE7F7D}" dt="2023-08-29T07:34:29.678" v="2"/>
          <ac:picMkLst>
            <pc:docMk/>
            <pc:sldMk cId="76798615" sldId="366"/>
            <ac:picMk id="6" creationId="{E53A0270-CFB9-574C-A628-71903BA8AB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B3550-EDA6-47EA-B27D-106235318E70}" type="datetimeFigureOut">
              <a:rPr lang="zh-CN" altLang="en-US" smtClean="0"/>
              <a:pPr/>
              <a:t>2023/8/29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9524A5-2B0A-4AE0-8B94-02F7B71E33B9}" type="slidenum">
              <a:rPr lang="zh-CN" altLang="en-US" smtClean="0"/>
              <a:pPr/>
              <a:t>‹#›</a:t>
            </a:fld>
            <a:endParaRPr lang="zh-CN" altLang="en-US"/>
          </a:p>
        </p:txBody>
      </p:sp>
    </p:spTree>
    <p:extLst>
      <p:ext uri="{BB962C8B-B14F-4D97-AF65-F5344CB8AC3E}">
        <p14:creationId xmlns:p14="http://schemas.microsoft.com/office/powerpoint/2010/main" val="3617200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2601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HVSR</a:t>
            </a:r>
            <a:r>
              <a:rPr lang="zh-CN" altLang="en-US" dirty="0"/>
              <a:t>是利用采集到的垂直分量与水平分量的傅里叶频谱比，其中水平分量是南北和东西两分量取平均而来。主要反应的是第四纪沉积层与基岩的分界面，也可以说是反应不同岩层之间的界面。</a:t>
            </a:r>
            <a:endParaRPr lang="en-US" altLang="zh-CN" dirty="0"/>
          </a:p>
          <a:p>
            <a:endParaRPr lang="en-US" altLang="zh-CN" dirty="0"/>
          </a:p>
          <a:p>
            <a:r>
              <a:rPr lang="zh-CN" altLang="en-US" dirty="0"/>
              <a:t>在这里，我做了两种映射，第一种映射电阻率范围是       第二种映射是的电阻率变化范围变得更宽泛。</a:t>
            </a:r>
            <a:endParaRPr lang="en-US" altLang="zh-CN" dirty="0"/>
          </a:p>
          <a:p>
            <a:endParaRPr lang="en-US" altLang="zh-CN" dirty="0"/>
          </a:p>
          <a:p>
            <a:r>
              <a:rPr lang="zh-CN" altLang="en-US" dirty="0"/>
              <a:t>可见第二种映射并没有给反演的电阻率结构带来改进。</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11</a:t>
            </a:fld>
            <a:endParaRPr lang="zh-CN" altLang="en-US"/>
          </a:p>
        </p:txBody>
      </p:sp>
    </p:spTree>
    <p:extLst>
      <p:ext uri="{BB962C8B-B14F-4D97-AF65-F5344CB8AC3E}">
        <p14:creationId xmlns:p14="http://schemas.microsoft.com/office/powerpoint/2010/main" val="217367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我们知道</a:t>
            </a:r>
            <a:r>
              <a:rPr lang="en-US" altLang="zh-CN" dirty="0"/>
              <a:t>as</a:t>
            </a:r>
            <a:r>
              <a:rPr lang="zh-CN" altLang="en-US" dirty="0"/>
              <a:t>时调控参考模型与初始模型的距离权重，修改</a:t>
            </a:r>
            <a:r>
              <a:rPr lang="en-US" altLang="zh-CN" dirty="0"/>
              <a:t>as</a:t>
            </a:r>
            <a:r>
              <a:rPr lang="zh-CN" altLang="en-US" dirty="0"/>
              <a:t>可以赋予参考模型在反演过程中的权重。亦即与参考模型的相似度。 在这里我们使用</a:t>
            </a:r>
            <a:r>
              <a:rPr lang="en-US" altLang="zh-CN" dirty="0"/>
              <a:t>HVSR</a:t>
            </a:r>
            <a:r>
              <a:rPr lang="zh-CN" altLang="en-US" dirty="0"/>
              <a:t>的</a:t>
            </a:r>
            <a:r>
              <a:rPr lang="en-US" altLang="zh-CN" dirty="0"/>
              <a:t>a</a:t>
            </a:r>
            <a:r>
              <a:rPr lang="zh-CN" altLang="en-US" dirty="0"/>
              <a:t>映射方案，修改</a:t>
            </a:r>
            <a:r>
              <a:rPr lang="en-US" altLang="zh-CN" dirty="0"/>
              <a:t>as</a:t>
            </a:r>
            <a:r>
              <a:rPr lang="zh-CN" altLang="en-US" dirty="0"/>
              <a:t>并得到不同的反演结果。</a:t>
            </a:r>
            <a:endParaRPr lang="en-US" altLang="zh-CN" dirty="0"/>
          </a:p>
          <a:p>
            <a:endParaRPr lang="en-US" altLang="zh-CN" dirty="0"/>
          </a:p>
          <a:p>
            <a:r>
              <a:rPr lang="zh-CN" altLang="en-US" dirty="0"/>
              <a:t>权重越小，参考模型起的作用也随之减弱，后面两个反演结果区别不大。</a:t>
            </a:r>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13</a:t>
            </a:fld>
            <a:endParaRPr lang="zh-CN" altLang="en-US"/>
          </a:p>
        </p:txBody>
      </p:sp>
    </p:spTree>
    <p:extLst>
      <p:ext uri="{BB962C8B-B14F-4D97-AF65-F5344CB8AC3E}">
        <p14:creationId xmlns:p14="http://schemas.microsoft.com/office/powerpoint/2010/main" val="305647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可见 参考模型权重因子越小，参考模型的作用越来越小</a:t>
            </a:r>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14</a:t>
            </a:fld>
            <a:endParaRPr lang="zh-CN" altLang="en-US"/>
          </a:p>
        </p:txBody>
      </p:sp>
    </p:spTree>
    <p:extLst>
      <p:ext uri="{BB962C8B-B14F-4D97-AF65-F5344CB8AC3E}">
        <p14:creationId xmlns:p14="http://schemas.microsoft.com/office/powerpoint/2010/main" val="3109455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圈定了异常体空间位置</a:t>
            </a:r>
            <a:endParaRPr lang="en-US" altLang="zh-CN" dirty="0"/>
          </a:p>
          <a:p>
            <a:endParaRPr lang="en-US" altLang="zh-CN" dirty="0"/>
          </a:p>
          <a:p>
            <a:r>
              <a:rPr lang="en-US" altLang="zh-CN" b="0" i="0" dirty="0">
                <a:solidFill>
                  <a:srgbClr val="1D1C1D"/>
                </a:solidFill>
                <a:effectLst/>
                <a:latin typeface="NotoSansSC"/>
              </a:rPr>
              <a:t>2</a:t>
            </a:r>
            <a:r>
              <a:rPr lang="zh-CN" altLang="en-US" b="0" i="0" dirty="0">
                <a:solidFill>
                  <a:srgbClr val="1D1C1D"/>
                </a:solidFill>
                <a:effectLst/>
                <a:latin typeface="NotoSansSC"/>
              </a:rPr>
              <a:t>给予合适的初始模型和参考模型，可以提高电阻率反演精度</a:t>
            </a:r>
            <a:endParaRPr lang="en-US" altLang="zh-CN" b="0" i="0" dirty="0">
              <a:solidFill>
                <a:srgbClr val="1D1C1D"/>
              </a:solidFill>
              <a:effectLst/>
              <a:latin typeface="NotoSansSC"/>
            </a:endParaRPr>
          </a:p>
          <a:p>
            <a:endParaRPr lang="en-US" altLang="zh-CN" b="0" i="0" dirty="0">
              <a:solidFill>
                <a:srgbClr val="1D1C1D"/>
              </a:solidFill>
              <a:effectLst/>
              <a:latin typeface="NotoSansSC"/>
            </a:endParaRPr>
          </a:p>
          <a:p>
            <a:r>
              <a:rPr lang="en-US" altLang="zh-CN" b="0" i="0" dirty="0">
                <a:solidFill>
                  <a:srgbClr val="1D1C1D"/>
                </a:solidFill>
                <a:effectLst/>
                <a:latin typeface="NotoSansSC"/>
              </a:rPr>
              <a:t>3</a:t>
            </a:r>
            <a:r>
              <a:rPr lang="zh-CN" altLang="en-US" b="0" i="0" dirty="0">
                <a:solidFill>
                  <a:srgbClr val="1D1C1D"/>
                </a:solidFill>
                <a:effectLst/>
                <a:latin typeface="NotoSansSC"/>
              </a:rPr>
              <a:t>将速度结构映射到电阻率结构上可以有效提高</a:t>
            </a:r>
            <a:r>
              <a:rPr lang="en-US" altLang="zh-CN" b="0" i="0" dirty="0">
                <a:solidFill>
                  <a:srgbClr val="1D1C1D"/>
                </a:solidFill>
                <a:effectLst/>
                <a:latin typeface="NotoSansSC"/>
              </a:rPr>
              <a:t>ERT</a:t>
            </a:r>
            <a:r>
              <a:rPr lang="zh-CN" altLang="en-US" b="0" i="0" dirty="0">
                <a:solidFill>
                  <a:srgbClr val="1D1C1D"/>
                </a:solidFill>
                <a:effectLst/>
                <a:latin typeface="NotoSansSC"/>
              </a:rPr>
              <a:t>反演精度。</a:t>
            </a:r>
            <a:endParaRPr lang="en-US" altLang="zh-CN" b="0" i="0" dirty="0">
              <a:solidFill>
                <a:srgbClr val="1D1C1D"/>
              </a:solidFill>
              <a:effectLst/>
              <a:latin typeface="NotoSansSC"/>
            </a:endParaRPr>
          </a:p>
          <a:p>
            <a:endParaRPr lang="en-US" altLang="zh-CN" b="0" i="0" dirty="0">
              <a:solidFill>
                <a:srgbClr val="1D1C1D"/>
              </a:solidFill>
              <a:effectLst/>
              <a:latin typeface="NotoSansSC"/>
            </a:endParaRPr>
          </a:p>
          <a:p>
            <a:r>
              <a:rPr lang="en-US" altLang="zh-CN" b="0" i="0" dirty="0">
                <a:solidFill>
                  <a:srgbClr val="1D1C1D"/>
                </a:solidFill>
                <a:effectLst/>
                <a:latin typeface="NotoSansSC"/>
              </a:rPr>
              <a:t>4</a:t>
            </a:r>
            <a:r>
              <a:rPr lang="zh-CN" altLang="en-US" b="0" i="0" dirty="0">
                <a:solidFill>
                  <a:srgbClr val="1D1C1D"/>
                </a:solidFill>
                <a:effectLst/>
                <a:latin typeface="NotoSansSC"/>
              </a:rPr>
              <a:t>由于</a:t>
            </a:r>
            <a:r>
              <a:rPr lang="en-US" altLang="zh-CN" b="0" i="0" dirty="0">
                <a:solidFill>
                  <a:srgbClr val="1D1C1D"/>
                </a:solidFill>
                <a:effectLst/>
                <a:latin typeface="NotoSansSC"/>
              </a:rPr>
              <a:t>Vs </a:t>
            </a:r>
            <a:r>
              <a:rPr lang="zh-CN" altLang="en-US" b="0" i="0" dirty="0">
                <a:solidFill>
                  <a:srgbClr val="1D1C1D"/>
                </a:solidFill>
                <a:effectLst/>
                <a:latin typeface="NotoSansSC"/>
              </a:rPr>
              <a:t>到电阻率的映射关系决定了参考模型的好坏，为此需要根据实验室中的岩石样品电阻率与波速进行准确构建二者间的关系。</a:t>
            </a:r>
            <a:endParaRPr lang="zh-CN" altLang="en-US" dirty="0"/>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15</a:t>
            </a:fld>
            <a:endParaRPr lang="zh-CN" altLang="en-US"/>
          </a:p>
        </p:txBody>
      </p:sp>
    </p:spTree>
    <p:extLst>
      <p:ext uri="{BB962C8B-B14F-4D97-AF65-F5344CB8AC3E}">
        <p14:creationId xmlns:p14="http://schemas.microsoft.com/office/powerpoint/2010/main" val="1825450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5034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a:t>
            </a:r>
            <a:r>
              <a:rPr lang="zh-CN" altLang="en-US" dirty="0"/>
              <a:t>年本科毕业于长江大学，取得地球物理学术学位。</a:t>
            </a:r>
            <a:endParaRPr lang="en-US" altLang="zh-CN" dirty="0"/>
          </a:p>
          <a:p>
            <a:r>
              <a:rPr lang="en-US" altLang="zh-CN" dirty="0"/>
              <a:t>2022</a:t>
            </a:r>
            <a:r>
              <a:rPr lang="zh-CN" altLang="en-US" dirty="0"/>
              <a:t>年</a:t>
            </a:r>
            <a:r>
              <a:rPr lang="en-US" altLang="zh-CN" dirty="0"/>
              <a:t>9</a:t>
            </a:r>
            <a:r>
              <a:rPr lang="zh-CN" altLang="en-US" dirty="0"/>
              <a:t>月考入南方科技大学攻读硕士学位，专业方向为浅地表地球物理勘探。</a:t>
            </a:r>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3</a:t>
            </a:fld>
            <a:endParaRPr lang="zh-CN" altLang="en-US"/>
          </a:p>
        </p:txBody>
      </p:sp>
    </p:spTree>
    <p:extLst>
      <p:ext uri="{BB962C8B-B14F-4D97-AF65-F5344CB8AC3E}">
        <p14:creationId xmlns:p14="http://schemas.microsoft.com/office/powerpoint/2010/main" val="268471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城市建设发展过程中，由于城市地下输水管线破裂，地下水过度开采等原因，造成地面塌陷，威胁居民生命财产安全。</a:t>
            </a:r>
            <a:endParaRPr lang="en-US" altLang="zh-CN" dirty="0"/>
          </a:p>
          <a:p>
            <a:endParaRPr lang="en-US" altLang="zh-CN" dirty="0"/>
          </a:p>
          <a:p>
            <a:r>
              <a:rPr lang="zh-CN" altLang="en-US" dirty="0"/>
              <a:t>形成空洞的主要原因是，方解石等矿物，遇水发生溶解，后被水冲刷形成地下空洞。</a:t>
            </a:r>
            <a:endParaRPr lang="en-US" altLang="zh-CN" dirty="0"/>
          </a:p>
          <a:p>
            <a:endParaRPr lang="en-US" altLang="zh-CN" dirty="0"/>
          </a:p>
          <a:p>
            <a:r>
              <a:rPr lang="zh-CN" altLang="en-US" dirty="0"/>
              <a:t>城市地下空洞的存在俨然成为脚下的恶魔。</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803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深圳</a:t>
            </a:r>
            <a:r>
              <a:rPr lang="en-US" altLang="zh-CN" dirty="0"/>
              <a:t>2022-2026</a:t>
            </a:r>
            <a:r>
              <a:rPr lang="zh-CN" altLang="en-US" dirty="0"/>
              <a:t>年修建一条从市中心直达大鹏半岛的城际铁路。 在坪山站这一路线中，溶洞较为发育，对后续城际铁路的施工与维护带来了隐患。</a:t>
            </a:r>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5</a:t>
            </a:fld>
            <a:endParaRPr lang="zh-CN" altLang="en-US"/>
          </a:p>
        </p:txBody>
      </p:sp>
    </p:spTree>
    <p:extLst>
      <p:ext uri="{BB962C8B-B14F-4D97-AF65-F5344CB8AC3E}">
        <p14:creationId xmlns:p14="http://schemas.microsoft.com/office/powerpoint/2010/main" val="2716435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我们在工区使用长</a:t>
            </a:r>
            <a:r>
              <a:rPr lang="en-US" altLang="zh-CN" dirty="0"/>
              <a:t>200m</a:t>
            </a:r>
            <a:r>
              <a:rPr lang="zh-CN" altLang="en-US" dirty="0"/>
              <a:t>的测线，</a:t>
            </a:r>
            <a:r>
              <a:rPr lang="en-US" altLang="zh-CN" dirty="0"/>
              <a:t>5m</a:t>
            </a:r>
            <a:r>
              <a:rPr lang="zh-CN" altLang="en-US" dirty="0"/>
              <a:t>的极距，采集转置为单极单极模式。</a:t>
            </a:r>
            <a:endParaRPr lang="en-US" altLang="zh-CN" dirty="0"/>
          </a:p>
          <a:p>
            <a:endParaRPr lang="en-US" altLang="zh-CN" dirty="0"/>
          </a:p>
          <a:p>
            <a:r>
              <a:rPr lang="zh-CN" altLang="en-US" dirty="0"/>
              <a:t>地震采集设备为</a:t>
            </a:r>
            <a:r>
              <a:rPr lang="en-US" altLang="zh-CN" dirty="0" err="1"/>
              <a:t>smartsolo</a:t>
            </a:r>
            <a:r>
              <a:rPr lang="en-US" altLang="zh-CN" dirty="0"/>
              <a:t>  </a:t>
            </a:r>
            <a:r>
              <a:rPr lang="zh-CN" altLang="en-US" dirty="0"/>
              <a:t>台站数量为</a:t>
            </a:r>
            <a:r>
              <a:rPr lang="en-US" altLang="zh-CN" dirty="0"/>
              <a:t>84</a:t>
            </a:r>
            <a:r>
              <a:rPr lang="zh-CN" altLang="en-US" dirty="0"/>
              <a:t>个，采集频率为</a:t>
            </a:r>
            <a:r>
              <a:rPr lang="en-US" altLang="zh-CN" dirty="0"/>
              <a:t>100HZ </a:t>
            </a:r>
            <a:r>
              <a:rPr lang="zh-CN" altLang="en-US" dirty="0"/>
              <a:t>，站间距为</a:t>
            </a:r>
            <a:r>
              <a:rPr lang="en-US" altLang="zh-CN" dirty="0"/>
              <a:t>2.5m, </a:t>
            </a:r>
            <a:r>
              <a:rPr lang="zh-CN" altLang="en-US" dirty="0"/>
              <a:t>采集时间为</a:t>
            </a:r>
            <a:r>
              <a:rPr lang="en-US" altLang="zh-CN" dirty="0"/>
              <a:t>30</a:t>
            </a:r>
            <a:r>
              <a:rPr lang="zh-CN" altLang="en-US" dirty="0"/>
              <a:t>分钟，地震道与</a:t>
            </a:r>
            <a:r>
              <a:rPr lang="en-US" altLang="zh-CN" dirty="0"/>
              <a:t>ERT</a:t>
            </a:r>
            <a:r>
              <a:rPr lang="zh-CN" altLang="en-US" dirty="0"/>
              <a:t>测线重合。</a:t>
            </a:r>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6</a:t>
            </a:fld>
            <a:endParaRPr lang="zh-CN" altLang="en-US"/>
          </a:p>
        </p:txBody>
      </p:sp>
    </p:spTree>
    <p:extLst>
      <p:ext uri="{BB962C8B-B14F-4D97-AF65-F5344CB8AC3E}">
        <p14:creationId xmlns:p14="http://schemas.microsoft.com/office/powerpoint/2010/main" val="3994063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可以看见，我们电法采集的信号经过处理后，数据质量良好，无离群点，形态光滑</a:t>
            </a:r>
            <a:endParaRPr lang="en-US" altLang="zh-CN" dirty="0"/>
          </a:p>
          <a:p>
            <a:endParaRPr lang="en-US" altLang="zh-CN" dirty="0"/>
          </a:p>
          <a:p>
            <a:r>
              <a:rPr lang="zh-CN" altLang="en-US" dirty="0"/>
              <a:t>地震数据具有良好的一致性，经过去均值和倾向后，数据达到可用的程度。为后续得到地下结构提供了良好的数据支撑。</a:t>
            </a:r>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7</a:t>
            </a:fld>
            <a:endParaRPr lang="zh-CN" altLang="en-US"/>
          </a:p>
        </p:txBody>
      </p:sp>
    </p:spTree>
    <p:extLst>
      <p:ext uri="{BB962C8B-B14F-4D97-AF65-F5344CB8AC3E}">
        <p14:creationId xmlns:p14="http://schemas.microsoft.com/office/powerpoint/2010/main" val="2807513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a:t>
            </a:r>
            <a:r>
              <a:rPr lang="en-US" altLang="zh-CN" dirty="0" err="1"/>
              <a:t>simpeg</a:t>
            </a:r>
            <a:r>
              <a:rPr lang="zh-CN" altLang="en-US" dirty="0"/>
              <a:t>开源程序完成后续电阻率反演工作。后续我们我们也会调整初始与参考模型之间的权重，来调整反演结果。</a:t>
            </a:r>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8</a:t>
            </a:fld>
            <a:endParaRPr lang="zh-CN" altLang="en-US"/>
          </a:p>
        </p:txBody>
      </p:sp>
    </p:spTree>
    <p:extLst>
      <p:ext uri="{BB962C8B-B14F-4D97-AF65-F5344CB8AC3E}">
        <p14:creationId xmlns:p14="http://schemas.microsoft.com/office/powerpoint/2010/main" val="631631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HVSR</a:t>
            </a:r>
            <a:r>
              <a:rPr lang="zh-CN" altLang="en-US" dirty="0"/>
              <a:t>方法是记录到的震动三分量中，垂直分量与水平分量在频率域的比值，其中极大值对应的频率为卓越频域</a:t>
            </a:r>
            <a:r>
              <a:rPr lang="en-US" altLang="zh-CN" dirty="0"/>
              <a:t>(</a:t>
            </a:r>
            <a:r>
              <a:rPr lang="zh-CN" altLang="en-US" dirty="0"/>
              <a:t>每个台站都有一条曲线，所以每个台站都有一个共振频率或者叫卓越频率</a:t>
            </a:r>
            <a:r>
              <a:rPr lang="en-US" altLang="zh-CN" dirty="0"/>
              <a:t>)</a:t>
            </a:r>
            <a:r>
              <a:rPr lang="zh-CN" altLang="en-US" dirty="0"/>
              <a:t>，用来估计沉积层厚度。</a:t>
            </a:r>
            <a:endParaRPr lang="en-US" altLang="zh-CN" dirty="0"/>
          </a:p>
          <a:p>
            <a:endParaRPr lang="en-US" altLang="zh-CN" dirty="0"/>
          </a:p>
          <a:p>
            <a:r>
              <a:rPr lang="zh-CN" altLang="en-US" dirty="0"/>
              <a:t>我们使用</a:t>
            </a:r>
            <a:r>
              <a:rPr lang="en-US" altLang="zh-CN" dirty="0"/>
              <a:t>F-J</a:t>
            </a:r>
            <a:r>
              <a:rPr lang="zh-CN" altLang="en-US" dirty="0"/>
              <a:t>方法、（</a:t>
            </a:r>
            <a:r>
              <a:rPr lang="en-US" altLang="zh-CN" dirty="0"/>
              <a:t>Frequency- Bessel method</a:t>
            </a:r>
            <a:r>
              <a:rPr lang="zh-CN" altLang="en-US" dirty="0"/>
              <a:t>）来提取基阶，高阶频散曲线，然后反演得到</a:t>
            </a:r>
            <a:r>
              <a:rPr lang="en-US" altLang="zh-CN" dirty="0"/>
              <a:t>S</a:t>
            </a:r>
            <a:r>
              <a:rPr lang="zh-CN" altLang="en-US" dirty="0"/>
              <a:t>波速度。</a:t>
            </a:r>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9</a:t>
            </a:fld>
            <a:endParaRPr lang="zh-CN" altLang="en-US"/>
          </a:p>
        </p:txBody>
      </p:sp>
    </p:spTree>
    <p:extLst>
      <p:ext uri="{BB962C8B-B14F-4D97-AF65-F5344CB8AC3E}">
        <p14:creationId xmlns:p14="http://schemas.microsoft.com/office/powerpoint/2010/main" val="189041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左侧为均匀半空电阻率反演结果，右侧为微动处理结果，可以看见两种方法反应的地下结构差异较大，（反应的是统一地质体，所以该会有结构相似）</a:t>
            </a:r>
            <a:endParaRPr lang="en-US" altLang="zh-CN" dirty="0"/>
          </a:p>
          <a:p>
            <a:endParaRPr lang="en-US" altLang="zh-CN" dirty="0"/>
          </a:p>
          <a:p>
            <a:r>
              <a:rPr lang="zh-CN" altLang="en-US" dirty="0"/>
              <a:t>由于我们地下电性结构受初始模型影响较大，为此我们提出，利用地震的速度结构约束电阻率反演。</a:t>
            </a:r>
          </a:p>
        </p:txBody>
      </p:sp>
      <p:sp>
        <p:nvSpPr>
          <p:cNvPr id="4" name="灯片编号占位符 3"/>
          <p:cNvSpPr>
            <a:spLocks noGrp="1"/>
          </p:cNvSpPr>
          <p:nvPr>
            <p:ph type="sldNum" sz="quarter" idx="5"/>
          </p:nvPr>
        </p:nvSpPr>
        <p:spPr/>
        <p:txBody>
          <a:bodyPr/>
          <a:lstStyle/>
          <a:p>
            <a:fld id="{CD9524A5-2B0A-4AE0-8B94-02F7B71E33B9}" type="slidenum">
              <a:rPr lang="zh-CN" altLang="en-US" smtClean="0"/>
              <a:pPr/>
              <a:t>10</a:t>
            </a:fld>
            <a:endParaRPr lang="zh-CN" altLang="en-US"/>
          </a:p>
        </p:txBody>
      </p:sp>
    </p:spTree>
    <p:extLst>
      <p:ext uri="{BB962C8B-B14F-4D97-AF65-F5344CB8AC3E}">
        <p14:creationId xmlns:p14="http://schemas.microsoft.com/office/powerpoint/2010/main" val="4033513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C85AD177-2B97-4071-A372-701CE30872ED}"/>
              </a:ext>
            </a:extLst>
          </p:cNvPr>
          <p:cNvGrpSpPr/>
          <p:nvPr userDrawn="1"/>
        </p:nvGrpSpPr>
        <p:grpSpPr>
          <a:xfrm>
            <a:off x="1" y="6326008"/>
            <a:ext cx="12192001" cy="531992"/>
            <a:chOff x="0" y="6037944"/>
            <a:chExt cx="12192001" cy="820056"/>
          </a:xfrm>
          <a:solidFill>
            <a:srgbClr val="E26714"/>
          </a:solidFill>
        </p:grpSpPr>
        <p:sp>
          <p:nvSpPr>
            <p:cNvPr id="6" name="任意多边形: 形状 22">
              <a:extLst>
                <a:ext uri="{FF2B5EF4-FFF2-40B4-BE49-F238E27FC236}">
                  <a16:creationId xmlns:a16="http://schemas.microsoft.com/office/drawing/2014/main" id="{E4E3A7E1-56AA-4F07-B879-3684AD5D362D}"/>
                </a:ext>
              </a:extLst>
            </p:cNvPr>
            <p:cNvSpPr/>
            <p:nvPr/>
          </p:nvSpPr>
          <p:spPr>
            <a:xfrm>
              <a:off x="8548915" y="6037944"/>
              <a:ext cx="3643086" cy="820056"/>
            </a:xfrm>
            <a:custGeom>
              <a:avLst/>
              <a:gdLst>
                <a:gd name="connsiteX0" fmla="*/ 2460281 w 2460281"/>
                <a:gd name="connsiteY0" fmla="*/ 0 h 769460"/>
                <a:gd name="connsiteX1" fmla="*/ 2460281 w 2460281"/>
                <a:gd name="connsiteY1" fmla="*/ 769460 h 769460"/>
                <a:gd name="connsiteX2" fmla="*/ 0 w 2460281"/>
                <a:gd name="connsiteY2" fmla="*/ 769460 h 769460"/>
                <a:gd name="connsiteX3" fmla="*/ 114168 w 2460281"/>
                <a:gd name="connsiteY3" fmla="*/ 754963 h 769460"/>
                <a:gd name="connsiteX4" fmla="*/ 2370653 w 2460281"/>
                <a:gd name="connsiteY4" fmla="*/ 53272 h 76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281" h="769460">
                  <a:moveTo>
                    <a:pt x="2460281" y="0"/>
                  </a:moveTo>
                  <a:lnTo>
                    <a:pt x="2460281" y="769460"/>
                  </a:lnTo>
                  <a:lnTo>
                    <a:pt x="0" y="769460"/>
                  </a:lnTo>
                  <a:lnTo>
                    <a:pt x="114168" y="754963"/>
                  </a:lnTo>
                  <a:cubicBezTo>
                    <a:pt x="1006853" y="622209"/>
                    <a:pt x="1793903" y="369201"/>
                    <a:pt x="2370653" y="532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任意多边形: 形状 34">
              <a:extLst>
                <a:ext uri="{FF2B5EF4-FFF2-40B4-BE49-F238E27FC236}">
                  <a16:creationId xmlns:a16="http://schemas.microsoft.com/office/drawing/2014/main" id="{4909030B-EC09-4D8D-982C-CA89F437EFDB}"/>
                </a:ext>
              </a:extLst>
            </p:cNvPr>
            <p:cNvSpPr/>
            <p:nvPr/>
          </p:nvSpPr>
          <p:spPr>
            <a:xfrm flipH="1">
              <a:off x="0" y="6037944"/>
              <a:ext cx="3643086" cy="820056"/>
            </a:xfrm>
            <a:custGeom>
              <a:avLst/>
              <a:gdLst>
                <a:gd name="connsiteX0" fmla="*/ 2460281 w 2460281"/>
                <a:gd name="connsiteY0" fmla="*/ 0 h 769460"/>
                <a:gd name="connsiteX1" fmla="*/ 2460281 w 2460281"/>
                <a:gd name="connsiteY1" fmla="*/ 769460 h 769460"/>
                <a:gd name="connsiteX2" fmla="*/ 0 w 2460281"/>
                <a:gd name="connsiteY2" fmla="*/ 769460 h 769460"/>
                <a:gd name="connsiteX3" fmla="*/ 114168 w 2460281"/>
                <a:gd name="connsiteY3" fmla="*/ 754963 h 769460"/>
                <a:gd name="connsiteX4" fmla="*/ 2370653 w 2460281"/>
                <a:gd name="connsiteY4" fmla="*/ 53272 h 76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281" h="769460">
                  <a:moveTo>
                    <a:pt x="2460281" y="0"/>
                  </a:moveTo>
                  <a:lnTo>
                    <a:pt x="2460281" y="769460"/>
                  </a:lnTo>
                  <a:lnTo>
                    <a:pt x="0" y="769460"/>
                  </a:lnTo>
                  <a:lnTo>
                    <a:pt x="114168" y="754963"/>
                  </a:lnTo>
                  <a:cubicBezTo>
                    <a:pt x="1006853" y="622209"/>
                    <a:pt x="1793903" y="369201"/>
                    <a:pt x="2370653" y="532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196694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CD210-9B7F-4207-9982-609D7D35709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0901DB-82C9-4FB5-9B0A-812CACD74C9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EF05932-32A0-4F1B-95CF-EA154852A79A}"/>
              </a:ext>
            </a:extLst>
          </p:cNvPr>
          <p:cNvSpPr>
            <a:spLocks noGrp="1"/>
          </p:cNvSpPr>
          <p:nvPr>
            <p:ph type="dt" sz="half" idx="10"/>
          </p:nvPr>
        </p:nvSpPr>
        <p:spPr>
          <a:xfrm>
            <a:off x="838200" y="6356350"/>
            <a:ext cx="2743200" cy="365125"/>
          </a:xfrm>
          <a:prstGeom prst="rect">
            <a:avLst/>
          </a:prstGeom>
        </p:spPr>
        <p:txBody>
          <a:bodyPr/>
          <a:lstStyle/>
          <a:p>
            <a:fld id="{51B82504-A6A7-4AAD-9813-60A28A678E79}" type="datetimeFigureOut">
              <a:rPr lang="zh-CN" altLang="en-US" smtClean="0"/>
              <a:t>2023/8/29</a:t>
            </a:fld>
            <a:endParaRPr lang="zh-CN" altLang="en-US"/>
          </a:p>
        </p:txBody>
      </p:sp>
      <p:sp>
        <p:nvSpPr>
          <p:cNvPr id="5" name="页脚占位符 4">
            <a:extLst>
              <a:ext uri="{FF2B5EF4-FFF2-40B4-BE49-F238E27FC236}">
                <a16:creationId xmlns:a16="http://schemas.microsoft.com/office/drawing/2014/main" id="{0B275B75-5756-4EB7-8D83-1E449BC2FD9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207AAE5-0A60-4DB4-A8B3-1FEFD502D0DC}"/>
              </a:ext>
            </a:extLst>
          </p:cNvPr>
          <p:cNvSpPr>
            <a:spLocks noGrp="1"/>
          </p:cNvSpPr>
          <p:nvPr>
            <p:ph type="sldNum" sz="quarter" idx="12"/>
          </p:nvPr>
        </p:nvSpPr>
        <p:spPr>
          <a:xfrm>
            <a:off x="8610600" y="6356350"/>
            <a:ext cx="2743200" cy="365125"/>
          </a:xfrm>
          <a:prstGeom prst="rect">
            <a:avLst/>
          </a:prstGeom>
        </p:spPr>
        <p:txBody>
          <a:bodyPr/>
          <a:lstStyle/>
          <a:p>
            <a:fld id="{60F0946D-9DF4-4B08-934E-907431D0AF43}" type="slidenum">
              <a:rPr lang="zh-CN" altLang="en-US" smtClean="0"/>
              <a:t>‹#›</a:t>
            </a:fld>
            <a:endParaRPr lang="zh-CN" altLang="en-US"/>
          </a:p>
        </p:txBody>
      </p:sp>
    </p:spTree>
    <p:extLst>
      <p:ext uri="{BB962C8B-B14F-4D97-AF65-F5344CB8AC3E}">
        <p14:creationId xmlns:p14="http://schemas.microsoft.com/office/powerpoint/2010/main" val="3980414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090DCB-FD10-40BD-9948-2F76B66CF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628F3CC-B05C-439C-84A5-72E54FAF1CCA}"/>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76DE44-9246-41A6-AE1C-522361ECD28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F1591-7B17-44A4-9EBB-127D5B0D0BCE}" type="datetimeFigureOut">
              <a:rPr lang="zh-CN" altLang="en-US" smtClean="0"/>
              <a:pPr/>
              <a:t>2023/8/29</a:t>
            </a:fld>
            <a:endParaRPr lang="zh-CN" altLang="en-US"/>
          </a:p>
        </p:txBody>
      </p:sp>
      <p:sp>
        <p:nvSpPr>
          <p:cNvPr id="5" name="页脚占位符 4">
            <a:extLst>
              <a:ext uri="{FF2B5EF4-FFF2-40B4-BE49-F238E27FC236}">
                <a16:creationId xmlns:a16="http://schemas.microsoft.com/office/drawing/2014/main" id="{77653BA1-0862-4129-A790-802B5629EF7B}"/>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26B85CA-F4B1-4285-BD68-7179525485C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2A9A3-453A-49B5-B529-04D288922142}" type="slidenum">
              <a:rPr lang="zh-CN" altLang="en-US" smtClean="0"/>
              <a:pPr/>
              <a:t>‹#›</a:t>
            </a:fld>
            <a:endParaRPr lang="zh-CN" altLang="en-US"/>
          </a:p>
        </p:txBody>
      </p:sp>
      <p:pic>
        <p:nvPicPr>
          <p:cNvPr id="9" name="图片 8">
            <a:extLst>
              <a:ext uri="{FF2B5EF4-FFF2-40B4-BE49-F238E27FC236}">
                <a16:creationId xmlns:a16="http://schemas.microsoft.com/office/drawing/2014/main" id="{DCA94504-AFB3-40BD-BF91-04A77474F9A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44413" y="-275126"/>
            <a:ext cx="2019011" cy="1426736"/>
          </a:xfrm>
          <a:prstGeom prst="rect">
            <a:avLst/>
          </a:prstGeom>
        </p:spPr>
      </p:pic>
      <p:pic>
        <p:nvPicPr>
          <p:cNvPr id="11" name="图片 10">
            <a:extLst>
              <a:ext uri="{FF2B5EF4-FFF2-40B4-BE49-F238E27FC236}">
                <a16:creationId xmlns:a16="http://schemas.microsoft.com/office/drawing/2014/main" id="{C196186A-3D43-06C7-3D2E-E64E5C647A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54568" y="136680"/>
            <a:ext cx="1456288" cy="329843"/>
          </a:xfrm>
          <a:prstGeom prst="rect">
            <a:avLst/>
          </a:prstGeom>
        </p:spPr>
      </p:pic>
    </p:spTree>
    <p:extLst>
      <p:ext uri="{BB962C8B-B14F-4D97-AF65-F5344CB8AC3E}">
        <p14:creationId xmlns:p14="http://schemas.microsoft.com/office/powerpoint/2010/main" val="2821916299"/>
      </p:ext>
    </p:extLst>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5.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8.png"/><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13" Type="http://schemas.openxmlformats.org/officeDocument/2006/relationships/image" Target="../media/image62.png"/><Relationship Id="rId3"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11.xml"/><Relationship Id="rId16" Type="http://schemas.openxmlformats.org/officeDocument/2006/relationships/image" Target="../media/image64.png"/><Relationship Id="rId1" Type="http://schemas.openxmlformats.org/officeDocument/2006/relationships/slideLayout" Target="../slideLayouts/slideLayout2.xml"/><Relationship Id="rId11" Type="http://schemas.openxmlformats.org/officeDocument/2006/relationships/image" Target="../media/image480.png"/><Relationship Id="rId5" Type="http://schemas.openxmlformats.org/officeDocument/2006/relationships/image" Target="../media/image57.png"/><Relationship Id="rId15" Type="http://schemas.openxmlformats.org/officeDocument/2006/relationships/image" Target="../media/image63.png"/><Relationship Id="rId10" Type="http://schemas.openxmlformats.org/officeDocument/2006/relationships/image" Target="../media/image470.png"/><Relationship Id="rId4" Type="http://schemas.openxmlformats.org/officeDocument/2006/relationships/image" Target="../media/image56.png"/><Relationship Id="rId9" Type="http://schemas.openxmlformats.org/officeDocument/2006/relationships/image" Target="../media/image460.png"/><Relationship Id="rId1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61.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670.png"/><Relationship Id="rId5" Type="http://schemas.openxmlformats.org/officeDocument/2006/relationships/image" Target="../media/image66.png"/><Relationship Id="rId10" Type="http://schemas.openxmlformats.org/officeDocument/2006/relationships/image" Target="../media/image540.png"/><Relationship Id="rId4" Type="http://schemas.openxmlformats.org/officeDocument/2006/relationships/image" Target="../media/image65.png"/><Relationship Id="rId9" Type="http://schemas.openxmlformats.org/officeDocument/2006/relationships/image" Target="../media/image6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jpeg"/><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
            <a:extLst>
              <a:ext uri="{FF2B5EF4-FFF2-40B4-BE49-F238E27FC236}">
                <a16:creationId xmlns:a16="http://schemas.microsoft.com/office/drawing/2014/main" id="{FC2E513B-32EB-3145-9AAF-F1135CD3946A}"/>
              </a:ext>
            </a:extLst>
          </p:cNvPr>
          <p:cNvSpPr txBox="1"/>
          <p:nvPr/>
        </p:nvSpPr>
        <p:spPr>
          <a:xfrm>
            <a:off x="304557" y="1248163"/>
            <a:ext cx="10986051" cy="1183978"/>
          </a:xfrm>
          <a:prstGeom prst="rect">
            <a:avLst/>
          </a:prstGeom>
          <a:noFill/>
        </p:spPr>
        <p:txBody>
          <a:bodyPr wrap="square" rtlCol="0">
            <a:spAutoFit/>
          </a:bodyPr>
          <a:lstStyle>
            <a:defPPr>
              <a:defRPr lang="zh-CN"/>
            </a:defPPr>
            <a:lvl1pPr algn="ctr">
              <a:defRPr sz="3200">
                <a:effectLst>
                  <a:outerShdw blurRad="38100" dist="38100" dir="2700000" algn="tl">
                    <a:srgbClr val="000000">
                      <a:alpha val="43137"/>
                    </a:srgbClr>
                  </a:outerShdw>
                </a:effectLst>
                <a:latin typeface="方正特雅宋简体" pitchFamily="2" charset="-122"/>
                <a:ea typeface="方正特雅宋简体" pitchFamily="2" charset="-122"/>
              </a:defRPr>
            </a:lvl1pPr>
          </a:lstStyle>
          <a:p>
            <a:pPr>
              <a:lnSpc>
                <a:spcPts val="4500"/>
              </a:lnSpc>
            </a:pPr>
            <a:r>
              <a:rPr lang="en-US" altLang="zh-CN" sz="2800" b="1" dirty="0">
                <a:effectLst/>
                <a:latin typeface="Arial" panose="020B0604020202020204" pitchFamily="34" charset="0"/>
                <a:cs typeface="Arial" panose="020B0604020202020204" pitchFamily="34" charset="0"/>
                <a:sym typeface="+mn-ea"/>
              </a:rPr>
              <a:t>Electric resistivity tomography inversion guided by passive microtremor data for the detection of karst cavities</a:t>
            </a:r>
          </a:p>
        </p:txBody>
      </p:sp>
      <p:pic>
        <p:nvPicPr>
          <p:cNvPr id="5" name="图片 8" descr="图片包含 游戏机, 食物, 画&#10;&#10;描述已自动生成">
            <a:extLst>
              <a:ext uri="{FF2B5EF4-FFF2-40B4-BE49-F238E27FC236}">
                <a16:creationId xmlns:a16="http://schemas.microsoft.com/office/drawing/2014/main" id="{7BAC8953-DF2F-554C-A3DC-669805D9C3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4399" y="5978180"/>
            <a:ext cx="2743201" cy="573787"/>
          </a:xfrm>
          <a:prstGeom prst="rect">
            <a:avLst/>
          </a:prstGeom>
        </p:spPr>
      </p:pic>
      <p:pic>
        <p:nvPicPr>
          <p:cNvPr id="6" name="图片 9" descr="图片包含 游戏机, 食物&#10;&#10;描述已自动生成">
            <a:extLst>
              <a:ext uri="{FF2B5EF4-FFF2-40B4-BE49-F238E27FC236}">
                <a16:creationId xmlns:a16="http://schemas.microsoft.com/office/drawing/2014/main" id="{E53A0270-CFB9-574C-A628-71903BA8AB9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4582" y="5889848"/>
            <a:ext cx="2863272" cy="860344"/>
          </a:xfrm>
          <a:prstGeom prst="rect">
            <a:avLst/>
          </a:prstGeom>
        </p:spPr>
      </p:pic>
      <p:sp>
        <p:nvSpPr>
          <p:cNvPr id="7" name="文本框 17">
            <a:extLst>
              <a:ext uri="{FF2B5EF4-FFF2-40B4-BE49-F238E27FC236}">
                <a16:creationId xmlns:a16="http://schemas.microsoft.com/office/drawing/2014/main" id="{61E7803D-F30F-FB41-95FC-4992A29344E1}"/>
              </a:ext>
            </a:extLst>
          </p:cNvPr>
          <p:cNvSpPr txBox="1"/>
          <p:nvPr/>
        </p:nvSpPr>
        <p:spPr>
          <a:xfrm>
            <a:off x="4663547" y="5156186"/>
            <a:ext cx="2268070" cy="400110"/>
          </a:xfrm>
          <a:prstGeom prst="rect">
            <a:avLst/>
          </a:prstGeom>
          <a:noFill/>
        </p:spPr>
        <p:txBody>
          <a:bodyPr wrap="square" rtlCol="0">
            <a:spAutoFit/>
          </a:bodyPr>
          <a:lstStyle/>
          <a:p>
            <a:pPr algn="ctr"/>
            <a:r>
              <a:rPr lang="en-US" altLang="zh-CN" sz="2000" b="1"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2023.08.29</a:t>
            </a:r>
            <a:endParaRPr lang="zh-CN" altLang="en-US" sz="2000" dirty="0"/>
          </a:p>
        </p:txBody>
      </p:sp>
      <p:sp>
        <p:nvSpPr>
          <p:cNvPr id="8" name="文本框 2">
            <a:extLst>
              <a:ext uri="{FF2B5EF4-FFF2-40B4-BE49-F238E27FC236}">
                <a16:creationId xmlns:a16="http://schemas.microsoft.com/office/drawing/2014/main" id="{13C5F35C-71CB-0A4E-A3E5-BC78C44F9E8C}"/>
              </a:ext>
            </a:extLst>
          </p:cNvPr>
          <p:cNvSpPr txBox="1"/>
          <p:nvPr/>
        </p:nvSpPr>
        <p:spPr>
          <a:xfrm>
            <a:off x="907131" y="2916617"/>
            <a:ext cx="9780905" cy="369332"/>
          </a:xfrm>
          <a:prstGeom prst="rect">
            <a:avLst/>
          </a:prstGeom>
          <a:noFill/>
        </p:spPr>
        <p:txBody>
          <a:bodyPr wrap="square" rtlCol="0">
            <a:spAutoFit/>
          </a:bodyPr>
          <a:lstStyle/>
          <a:p>
            <a:pPr algn="ctr"/>
            <a:r>
              <a:rPr lang="en-US" altLang="zh-CN" b="1"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Daopu</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 Wang*  </a:t>
            </a:r>
            <a:r>
              <a:rPr lang="en-US" altLang="zh-CN" b="1"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Dikun</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 Yang</a:t>
            </a:r>
            <a:r>
              <a:rPr lang="en-US" altLang="zh-CN" b="1"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b="1"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Zhentao</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 Yang</a:t>
            </a:r>
            <a:r>
              <a:rPr lang="en-US" altLang="zh-CN" b="1"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b="1"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Qingguo</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 Feng</a:t>
            </a:r>
            <a:r>
              <a:rPr lang="en-US" altLang="zh-CN" b="1"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b="1"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Guihua</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 Long</a:t>
            </a:r>
            <a:r>
              <a:rPr lang="en-US" altLang="zh-CN" b="1"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2</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 Qingcheng Wang</a:t>
            </a:r>
            <a:r>
              <a:rPr lang="en-US" altLang="zh-CN" b="1"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ea"/>
              </a:rPr>
              <a:t>3</a:t>
            </a:r>
            <a:endParaRPr lang="zh-CN" altLang="en-US" b="1" baseline="30000" dirty="0">
              <a:latin typeface="Times New Roman" panose="02020603050405020304" pitchFamily="18" charset="0"/>
              <a:cs typeface="Times New Roman" panose="02020603050405020304" pitchFamily="18" charset="0"/>
            </a:endParaRPr>
          </a:p>
        </p:txBody>
      </p:sp>
      <p:sp>
        <p:nvSpPr>
          <p:cNvPr id="9" name="文本框 1">
            <a:extLst>
              <a:ext uri="{FF2B5EF4-FFF2-40B4-BE49-F238E27FC236}">
                <a16:creationId xmlns:a16="http://schemas.microsoft.com/office/drawing/2014/main" id="{E24FBB33-74B0-5245-A919-CA41A068008C}"/>
              </a:ext>
            </a:extLst>
          </p:cNvPr>
          <p:cNvSpPr txBox="1"/>
          <p:nvPr/>
        </p:nvSpPr>
        <p:spPr>
          <a:xfrm>
            <a:off x="2107095" y="3622306"/>
            <a:ext cx="8322365" cy="1200329"/>
          </a:xfrm>
          <a:prstGeom prst="rect">
            <a:avLst/>
          </a:prstGeom>
          <a:noFill/>
        </p:spPr>
        <p:txBody>
          <a:bodyPr wrap="square" rtlCol="0">
            <a:spAutoFit/>
          </a:bodyPr>
          <a:lstStyle/>
          <a:p>
            <a:pPr algn="just"/>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1. Southern University of Science and Technology, Shenzhen, Guangdong, China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2. Shenzhen Municipal Engineering Corp, Shenzhen, Guangdong, China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3. Shenzhen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Tagen</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Group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Co.,LTD</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Shenzhen, Guangdong, China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grpSp>
        <p:nvGrpSpPr>
          <p:cNvPr id="10" name="组合 3">
            <a:extLst>
              <a:ext uri="{FF2B5EF4-FFF2-40B4-BE49-F238E27FC236}">
                <a16:creationId xmlns:a16="http://schemas.microsoft.com/office/drawing/2014/main" id="{9D7C9A88-C742-6747-A17D-406348165ED6}"/>
              </a:ext>
            </a:extLst>
          </p:cNvPr>
          <p:cNvGrpSpPr/>
          <p:nvPr/>
        </p:nvGrpSpPr>
        <p:grpSpPr>
          <a:xfrm>
            <a:off x="471564" y="5889848"/>
            <a:ext cx="3271062" cy="721772"/>
            <a:chOff x="31894" y="4345186"/>
            <a:chExt cx="3062707" cy="721773"/>
          </a:xfrm>
        </p:grpSpPr>
        <p:pic>
          <p:nvPicPr>
            <p:cNvPr id="11" name="图片 11" descr="图片包含 网, 设备, 户外艺术系列&#10;&#10;描述已自动生成">
              <a:extLst>
                <a:ext uri="{FF2B5EF4-FFF2-40B4-BE49-F238E27FC236}">
                  <a16:creationId xmlns:a16="http://schemas.microsoft.com/office/drawing/2014/main" id="{442B6D0A-EB21-6542-85FC-E0DA60AAC8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894" y="4345186"/>
              <a:ext cx="727943" cy="721773"/>
            </a:xfrm>
            <a:prstGeom prst="rect">
              <a:avLst/>
            </a:prstGeom>
          </p:spPr>
        </p:pic>
        <p:sp>
          <p:nvSpPr>
            <p:cNvPr id="12" name="矩形 12">
              <a:extLst>
                <a:ext uri="{FF2B5EF4-FFF2-40B4-BE49-F238E27FC236}">
                  <a16:creationId xmlns:a16="http://schemas.microsoft.com/office/drawing/2014/main" id="{CD0C1C1B-442A-D941-88E6-E4AD139F5781}"/>
                </a:ext>
              </a:extLst>
            </p:cNvPr>
            <p:cNvSpPr/>
            <p:nvPr/>
          </p:nvSpPr>
          <p:spPr>
            <a:xfrm>
              <a:off x="759837" y="4345186"/>
              <a:ext cx="2334764" cy="523221"/>
            </a:xfrm>
            <a:prstGeom prst="rect">
              <a:avLst/>
            </a:prstGeom>
          </p:spPr>
          <p:txBody>
            <a:bodyPr wrap="square">
              <a:spAutoFit/>
            </a:bodyPr>
            <a:lstStyle/>
            <a:p>
              <a:r>
                <a:rPr lang="en-US" altLang="zh-CN" sz="1400" dirty="0">
                  <a:solidFill>
                    <a:srgbClr val="003F43"/>
                  </a:solidFill>
                  <a:latin typeface="Avenir Next Condensed" panose="020B0506020202020204" pitchFamily="34" charset="0"/>
                  <a:cs typeface="Gurmukhi MN" panose="02020600050405020304" pitchFamily="18" charset="0"/>
                </a:rPr>
                <a:t>Gravity, Electrical, Magnetic and Electromagnetic Research at SUSTech</a:t>
              </a:r>
            </a:p>
          </p:txBody>
        </p:sp>
      </p:grpSp>
    </p:spTree>
    <p:extLst>
      <p:ext uri="{BB962C8B-B14F-4D97-AF65-F5344CB8AC3E}">
        <p14:creationId xmlns:p14="http://schemas.microsoft.com/office/powerpoint/2010/main" val="76798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AEFB04-247B-37F6-F8D6-CDFBB713F6E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0351" y="1267939"/>
            <a:ext cx="5166035" cy="1614386"/>
          </a:xfrm>
          <a:prstGeom prst="rect">
            <a:avLst/>
          </a:prstGeom>
        </p:spPr>
      </p:pic>
      <p:pic>
        <p:nvPicPr>
          <p:cNvPr id="9" name="图片 8">
            <a:extLst>
              <a:ext uri="{FF2B5EF4-FFF2-40B4-BE49-F238E27FC236}">
                <a16:creationId xmlns:a16="http://schemas.microsoft.com/office/drawing/2014/main" id="{9A19B1FC-8892-50E0-A097-23051095DF0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61666" y="3660806"/>
            <a:ext cx="5054720" cy="1579600"/>
          </a:xfrm>
          <a:prstGeom prst="rect">
            <a:avLst/>
          </a:prstGeom>
        </p:spPr>
      </p:pic>
      <p:sp>
        <p:nvSpPr>
          <p:cNvPr id="10" name="矩形 9">
            <a:extLst>
              <a:ext uri="{FF2B5EF4-FFF2-40B4-BE49-F238E27FC236}">
                <a16:creationId xmlns:a16="http://schemas.microsoft.com/office/drawing/2014/main" id="{6A8F3447-F562-DBEC-4F83-3336221D493A}"/>
              </a:ext>
            </a:extLst>
          </p:cNvPr>
          <p:cNvSpPr/>
          <p:nvPr/>
        </p:nvSpPr>
        <p:spPr>
          <a:xfrm>
            <a:off x="3023095" y="4271319"/>
            <a:ext cx="596348" cy="55281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D6AA1CC-CC25-8C83-14AA-BAED2C1694E0}"/>
              </a:ext>
            </a:extLst>
          </p:cNvPr>
          <p:cNvSpPr/>
          <p:nvPr/>
        </p:nvSpPr>
        <p:spPr>
          <a:xfrm>
            <a:off x="1978223" y="4145549"/>
            <a:ext cx="596348" cy="55281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B3AFF89-7130-A1C2-003F-B3504EAA45C6}"/>
              </a:ext>
            </a:extLst>
          </p:cNvPr>
          <p:cNvSpPr/>
          <p:nvPr/>
        </p:nvSpPr>
        <p:spPr>
          <a:xfrm flipV="1">
            <a:off x="1062283" y="4030138"/>
            <a:ext cx="363867" cy="33846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AF5C3BFE-FF16-4B21-95B4-C6DA4AA51A68}"/>
              </a:ext>
            </a:extLst>
          </p:cNvPr>
          <p:cNvSpPr/>
          <p:nvPr/>
        </p:nvSpPr>
        <p:spPr>
          <a:xfrm flipV="1">
            <a:off x="995415" y="1668157"/>
            <a:ext cx="363867" cy="33846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0E2BCC6D-07AD-E50D-2BC3-66113C36F576}"/>
              </a:ext>
            </a:extLst>
          </p:cNvPr>
          <p:cNvSpPr/>
          <p:nvPr/>
        </p:nvSpPr>
        <p:spPr>
          <a:xfrm>
            <a:off x="1910426" y="1821397"/>
            <a:ext cx="596348" cy="55281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E911783-4DAF-5843-D30B-6A2A9BD9246D}"/>
              </a:ext>
            </a:extLst>
          </p:cNvPr>
          <p:cNvSpPr/>
          <p:nvPr/>
        </p:nvSpPr>
        <p:spPr>
          <a:xfrm>
            <a:off x="2891550" y="1878127"/>
            <a:ext cx="596348" cy="55281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AB25845-22A5-E401-0933-47435A704257}"/>
              </a:ext>
            </a:extLst>
          </p:cNvPr>
          <p:cNvSpPr txBox="1"/>
          <p:nvPr/>
        </p:nvSpPr>
        <p:spPr>
          <a:xfrm>
            <a:off x="240685" y="1067264"/>
            <a:ext cx="2050115" cy="369332"/>
          </a:xfrm>
          <a:prstGeom prst="rect">
            <a:avLst/>
          </a:prstGeom>
          <a:noFill/>
        </p:spPr>
        <p:txBody>
          <a:bodyPr wrap="square" rtlCol="0">
            <a:spAutoFit/>
          </a:bodyPr>
          <a:lstStyle/>
          <a:p>
            <a:r>
              <a:rPr lang="en-US" altLang="zh-CN" b="1" dirty="0">
                <a:solidFill>
                  <a:srgbClr val="F6635C"/>
                </a:solidFill>
              </a:rPr>
              <a:t>200 </a:t>
            </a:r>
            <a:r>
              <a:rPr lang="el-GR" altLang="zh-CN" b="1" dirty="0">
                <a:solidFill>
                  <a:srgbClr val="F6635C"/>
                </a:solidFill>
                <a:latin typeface="Athiti Medium" panose="00000600000000000000" pitchFamily="2" charset="-34"/>
                <a:cs typeface="Athiti Medium" panose="00000600000000000000" pitchFamily="2" charset="-34"/>
              </a:rPr>
              <a:t>Ω·</a:t>
            </a:r>
            <a:r>
              <a:rPr lang="en-US" altLang="zh-CN" b="1" dirty="0">
                <a:solidFill>
                  <a:srgbClr val="F6635C"/>
                </a:solidFill>
                <a:latin typeface="Athiti Medium" panose="00000600000000000000" pitchFamily="2" charset="-34"/>
                <a:cs typeface="Athiti Medium" panose="00000600000000000000" pitchFamily="2" charset="-34"/>
              </a:rPr>
              <a:t>m</a:t>
            </a:r>
            <a:endParaRPr lang="zh-CN" altLang="en-US" b="1" dirty="0">
              <a:solidFill>
                <a:srgbClr val="F6635C"/>
              </a:solidFill>
            </a:endParaRPr>
          </a:p>
        </p:txBody>
      </p:sp>
      <p:sp>
        <p:nvSpPr>
          <p:cNvPr id="17" name="文本框 16">
            <a:extLst>
              <a:ext uri="{FF2B5EF4-FFF2-40B4-BE49-F238E27FC236}">
                <a16:creationId xmlns:a16="http://schemas.microsoft.com/office/drawing/2014/main" id="{DBA422CF-7AEB-ECBD-33E0-1CC539E64C7E}"/>
              </a:ext>
            </a:extLst>
          </p:cNvPr>
          <p:cNvSpPr txBox="1"/>
          <p:nvPr/>
        </p:nvSpPr>
        <p:spPr>
          <a:xfrm>
            <a:off x="240684" y="3425858"/>
            <a:ext cx="2050115" cy="369332"/>
          </a:xfrm>
          <a:prstGeom prst="rect">
            <a:avLst/>
          </a:prstGeom>
          <a:noFill/>
        </p:spPr>
        <p:txBody>
          <a:bodyPr wrap="square" rtlCol="0">
            <a:spAutoFit/>
          </a:bodyPr>
          <a:lstStyle/>
          <a:p>
            <a:r>
              <a:rPr lang="en-US" altLang="zh-CN" b="1" dirty="0">
                <a:solidFill>
                  <a:srgbClr val="F6635C"/>
                </a:solidFill>
              </a:rPr>
              <a:t>1000 </a:t>
            </a:r>
            <a:r>
              <a:rPr lang="el-GR" altLang="zh-CN" b="1" dirty="0">
                <a:solidFill>
                  <a:srgbClr val="F6635C"/>
                </a:solidFill>
                <a:latin typeface="Athiti Medium" panose="00000600000000000000" pitchFamily="2" charset="-34"/>
                <a:cs typeface="Athiti Medium" panose="00000600000000000000" pitchFamily="2" charset="-34"/>
              </a:rPr>
              <a:t>Ω·</a:t>
            </a:r>
            <a:r>
              <a:rPr lang="en-US" altLang="zh-CN" b="1" dirty="0">
                <a:solidFill>
                  <a:srgbClr val="F6635C"/>
                </a:solidFill>
                <a:latin typeface="Athiti Medium" panose="00000600000000000000" pitchFamily="2" charset="-34"/>
                <a:cs typeface="Athiti Medium" panose="00000600000000000000" pitchFamily="2" charset="-34"/>
              </a:rPr>
              <a:t>m</a:t>
            </a:r>
            <a:endParaRPr lang="zh-CN" altLang="en-US" b="1" dirty="0">
              <a:solidFill>
                <a:srgbClr val="F6635C"/>
              </a:solidFill>
            </a:endParaRPr>
          </a:p>
        </p:txBody>
      </p:sp>
      <p:pic>
        <p:nvPicPr>
          <p:cNvPr id="24" name="图片 23">
            <a:extLst>
              <a:ext uri="{FF2B5EF4-FFF2-40B4-BE49-F238E27FC236}">
                <a16:creationId xmlns:a16="http://schemas.microsoft.com/office/drawing/2014/main" id="{BC60FDBC-7755-17AC-17D6-1A6A94ECF6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19043" y="1136796"/>
            <a:ext cx="5099520" cy="1557466"/>
          </a:xfrm>
          <a:prstGeom prst="rect">
            <a:avLst/>
          </a:prstGeom>
        </p:spPr>
      </p:pic>
      <p:pic>
        <p:nvPicPr>
          <p:cNvPr id="26" name="图片 25">
            <a:extLst>
              <a:ext uri="{FF2B5EF4-FFF2-40B4-BE49-F238E27FC236}">
                <a16:creationId xmlns:a16="http://schemas.microsoft.com/office/drawing/2014/main" id="{F5D0BCB9-C59F-9CA9-F09E-D1724D32892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719042" y="3485838"/>
            <a:ext cx="5106063" cy="2209130"/>
          </a:xfrm>
          <a:prstGeom prst="rect">
            <a:avLst/>
          </a:prstGeom>
        </p:spPr>
      </p:pic>
      <p:sp>
        <p:nvSpPr>
          <p:cNvPr id="27" name="文本框 26">
            <a:extLst>
              <a:ext uri="{FF2B5EF4-FFF2-40B4-BE49-F238E27FC236}">
                <a16:creationId xmlns:a16="http://schemas.microsoft.com/office/drawing/2014/main" id="{B3DEF131-DACA-9002-C6EB-0146554F91F8}"/>
              </a:ext>
            </a:extLst>
          </p:cNvPr>
          <p:cNvSpPr txBox="1"/>
          <p:nvPr/>
        </p:nvSpPr>
        <p:spPr>
          <a:xfrm>
            <a:off x="974891" y="5534692"/>
            <a:ext cx="4096408" cy="461665"/>
          </a:xfrm>
          <a:prstGeom prst="rect">
            <a:avLst/>
          </a:prstGeom>
          <a:noFill/>
        </p:spPr>
        <p:txBody>
          <a:bodyPr wrap="square" rtlCol="0">
            <a:spAutoFit/>
          </a:bodyPr>
          <a:lstStyle/>
          <a:p>
            <a:r>
              <a:rPr lang="en-US" altLang="zh-CN" sz="2400" b="1" dirty="0">
                <a:solidFill>
                  <a:srgbClr val="5B9A8B"/>
                </a:solidFill>
                <a:latin typeface="Arial" panose="020B0604020202020204" pitchFamily="34" charset="0"/>
                <a:cs typeface="Arial" panose="020B0604020202020204" pitchFamily="34" charset="0"/>
              </a:rPr>
              <a:t>Resistivity Results</a:t>
            </a:r>
            <a:endParaRPr lang="zh-CN" altLang="en-US" sz="2400" b="1" dirty="0">
              <a:solidFill>
                <a:srgbClr val="5B9A8B"/>
              </a:solidFill>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65F32F06-C6EB-B8A9-DDCD-C86602594491}"/>
              </a:ext>
            </a:extLst>
          </p:cNvPr>
          <p:cNvSpPr txBox="1"/>
          <p:nvPr/>
        </p:nvSpPr>
        <p:spPr>
          <a:xfrm>
            <a:off x="7854908" y="3045173"/>
            <a:ext cx="4096408" cy="400110"/>
          </a:xfrm>
          <a:prstGeom prst="rect">
            <a:avLst/>
          </a:prstGeom>
          <a:noFill/>
        </p:spPr>
        <p:txBody>
          <a:bodyPr wrap="square" rtlCol="0">
            <a:spAutoFit/>
          </a:bodyPr>
          <a:lstStyle/>
          <a:p>
            <a:r>
              <a:rPr lang="en-US" altLang="zh-CN" sz="2000" b="1" dirty="0">
                <a:solidFill>
                  <a:srgbClr val="5B9A8B"/>
                </a:solidFill>
                <a:latin typeface="Arial" panose="020B0604020202020204" pitchFamily="34" charset="0"/>
                <a:cs typeface="Arial" panose="020B0604020202020204" pitchFamily="34" charset="0"/>
              </a:rPr>
              <a:t>Normalized HVSR image</a:t>
            </a:r>
            <a:endParaRPr lang="zh-CN" altLang="en-US" sz="2000" b="1" dirty="0">
              <a:solidFill>
                <a:srgbClr val="5B9A8B"/>
              </a:solidFill>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76F5A29A-4175-FB4D-6F30-7EB00527A60B}"/>
              </a:ext>
            </a:extLst>
          </p:cNvPr>
          <p:cNvSpPr txBox="1"/>
          <p:nvPr/>
        </p:nvSpPr>
        <p:spPr>
          <a:xfrm>
            <a:off x="7613072" y="5565469"/>
            <a:ext cx="4096408" cy="400110"/>
          </a:xfrm>
          <a:prstGeom prst="rect">
            <a:avLst/>
          </a:prstGeom>
          <a:noFill/>
        </p:spPr>
        <p:txBody>
          <a:bodyPr wrap="square" rtlCol="0">
            <a:spAutoFit/>
          </a:bodyPr>
          <a:lstStyle/>
          <a:p>
            <a:r>
              <a:rPr lang="en-US" altLang="zh-CN" sz="2000" b="1" dirty="0">
                <a:solidFill>
                  <a:srgbClr val="5B9A8B"/>
                </a:solidFill>
                <a:latin typeface="Arial" panose="020B0604020202020204" pitchFamily="34" charset="0"/>
                <a:cs typeface="Arial" panose="020B0604020202020204" pitchFamily="34" charset="0"/>
              </a:rPr>
              <a:t>Shear wave velocity image</a:t>
            </a:r>
            <a:endParaRPr lang="zh-CN" altLang="en-US" sz="2000" b="1" dirty="0">
              <a:solidFill>
                <a:srgbClr val="5B9A8B"/>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87E2A7C1-8955-1547-A1C1-86223890F415}"/>
              </a:ext>
            </a:extLst>
          </p:cNvPr>
          <p:cNvSpPr txBox="1"/>
          <p:nvPr/>
        </p:nvSpPr>
        <p:spPr>
          <a:xfrm>
            <a:off x="3023095" y="2904856"/>
            <a:ext cx="5516683" cy="892552"/>
          </a:xfrm>
          <a:prstGeom prst="rect">
            <a:avLst/>
          </a:prstGeom>
          <a:noFill/>
        </p:spPr>
        <p:txBody>
          <a:bodyPr wrap="square">
            <a:spAutoFit/>
          </a:bodyPr>
          <a:lstStyle/>
          <a:p>
            <a:pPr algn="ctr"/>
            <a:r>
              <a:rPr lang="en-US" altLang="zh-CN" b="1" dirty="0">
                <a:latin typeface="Arial" panose="020B0604020202020204" pitchFamily="34" charset="0"/>
                <a:cs typeface="Arial" panose="020B0604020202020204" pitchFamily="34" charset="0"/>
              </a:rPr>
              <a:t>Electrical/seismic structure </a:t>
            </a:r>
          </a:p>
          <a:p>
            <a:pPr algn="ctr">
              <a:spcBef>
                <a:spcPts val="1200"/>
              </a:spcBef>
            </a:pPr>
            <a:r>
              <a:rPr lang="en-US" altLang="zh-CN" sz="2400" b="1" dirty="0">
                <a:solidFill>
                  <a:srgbClr val="F6635C"/>
                </a:solidFill>
                <a:latin typeface="Arial" panose="020B0604020202020204" pitchFamily="34" charset="0"/>
                <a:cs typeface="Arial" panose="020B0604020202020204" pitchFamily="34" charset="0"/>
              </a:rPr>
              <a:t>Not</a:t>
            </a:r>
            <a:r>
              <a:rPr lang="en-US" altLang="zh-CN" sz="2000" b="1" dirty="0">
                <a:solidFill>
                  <a:srgbClr val="F6635C"/>
                </a:solidFill>
                <a:latin typeface="Arial" panose="020B0604020202020204" pitchFamily="34" charset="0"/>
                <a:cs typeface="Arial" panose="020B0604020202020204" pitchFamily="34" charset="0"/>
              </a:rPr>
              <a:t> consistent</a:t>
            </a:r>
          </a:p>
        </p:txBody>
      </p:sp>
      <p:sp>
        <p:nvSpPr>
          <p:cNvPr id="34" name="任意多边形: 形状 33">
            <a:extLst>
              <a:ext uri="{FF2B5EF4-FFF2-40B4-BE49-F238E27FC236}">
                <a16:creationId xmlns:a16="http://schemas.microsoft.com/office/drawing/2014/main" id="{E72621BC-3338-F0D3-3E45-F30E2B22319D}"/>
              </a:ext>
            </a:extLst>
          </p:cNvPr>
          <p:cNvSpPr/>
          <p:nvPr/>
        </p:nvSpPr>
        <p:spPr>
          <a:xfrm>
            <a:off x="995415" y="250853"/>
            <a:ext cx="3084652"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5" name="任意多边形: 形状 34">
            <a:extLst>
              <a:ext uri="{FF2B5EF4-FFF2-40B4-BE49-F238E27FC236}">
                <a16:creationId xmlns:a16="http://schemas.microsoft.com/office/drawing/2014/main" id="{DAF25C5E-9990-6691-2B8E-21E82C5D62CD}"/>
              </a:ext>
            </a:extLst>
          </p:cNvPr>
          <p:cNvSpPr/>
          <p:nvPr/>
        </p:nvSpPr>
        <p:spPr>
          <a:xfrm>
            <a:off x="149364" y="250853"/>
            <a:ext cx="731778" cy="561908"/>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文本框 35">
            <a:extLst>
              <a:ext uri="{FF2B5EF4-FFF2-40B4-BE49-F238E27FC236}">
                <a16:creationId xmlns:a16="http://schemas.microsoft.com/office/drawing/2014/main" id="{8D435825-1294-CC82-FAFD-4295D8671BB0}"/>
              </a:ext>
            </a:extLst>
          </p:cNvPr>
          <p:cNvSpPr txBox="1"/>
          <p:nvPr/>
        </p:nvSpPr>
        <p:spPr>
          <a:xfrm>
            <a:off x="1221436" y="317527"/>
            <a:ext cx="2614418" cy="461665"/>
          </a:xfrm>
          <a:prstGeom prst="rect">
            <a:avLst/>
          </a:prstGeom>
          <a:solidFill>
            <a:srgbClr val="E26714"/>
          </a:solidFill>
        </p:spPr>
        <p:txBody>
          <a:bodyPr wrap="square" rtlCol="0">
            <a:spAutoFit/>
          </a:bodyPr>
          <a:lstStyle/>
          <a:p>
            <a:pPr defTabSz="914377">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Methods</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4A54980F-9FC1-C6CA-2263-7558A0C99DEF}"/>
              </a:ext>
            </a:extLst>
          </p:cNvPr>
          <p:cNvSpPr txBox="1"/>
          <p:nvPr/>
        </p:nvSpPr>
        <p:spPr>
          <a:xfrm>
            <a:off x="263637" y="295533"/>
            <a:ext cx="617505"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a:t>
            </a:r>
            <a:r>
              <a:rPr lang="en-US" altLang="zh-CN" sz="2400" dirty="0">
                <a:solidFill>
                  <a:prstClr val="white"/>
                </a:solidFill>
                <a:latin typeface="Impact" panose="020B0806030902050204" pitchFamily="34" charset="0"/>
                <a:ea typeface="微软雅黑" panose="020B0503020204020204" pitchFamily="34" charset="-122"/>
              </a:rPr>
              <a:t>3</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89003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075D2731-4F2F-CD35-6164-9B7453526DAD}"/>
              </a:ext>
            </a:extLst>
          </p:cNvPr>
          <p:cNvSpPr/>
          <p:nvPr/>
        </p:nvSpPr>
        <p:spPr>
          <a:xfrm>
            <a:off x="68160" y="181388"/>
            <a:ext cx="642475" cy="561907"/>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 name="任意多边形: 形状 11">
            <a:extLst>
              <a:ext uri="{FF2B5EF4-FFF2-40B4-BE49-F238E27FC236}">
                <a16:creationId xmlns:a16="http://schemas.microsoft.com/office/drawing/2014/main" id="{8D5E45F4-B46D-D699-3395-1241B0878DD0}"/>
              </a:ext>
            </a:extLst>
          </p:cNvPr>
          <p:cNvSpPr/>
          <p:nvPr/>
        </p:nvSpPr>
        <p:spPr>
          <a:xfrm>
            <a:off x="829287" y="169556"/>
            <a:ext cx="3205317"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9E0A6D92-304B-48C0-4F40-759E283FEF2A}"/>
              </a:ext>
            </a:extLst>
          </p:cNvPr>
          <p:cNvSpPr txBox="1"/>
          <p:nvPr/>
        </p:nvSpPr>
        <p:spPr>
          <a:xfrm>
            <a:off x="186812" y="250853"/>
            <a:ext cx="523823"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04</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FC652800-63D0-49FF-9089-CC92BA8A8393}"/>
              </a:ext>
            </a:extLst>
          </p:cNvPr>
          <p:cNvSpPr txBox="1"/>
          <p:nvPr/>
        </p:nvSpPr>
        <p:spPr>
          <a:xfrm>
            <a:off x="976031" y="208243"/>
            <a:ext cx="1476494" cy="523220"/>
          </a:xfrm>
          <a:prstGeom prst="rect">
            <a:avLst/>
          </a:prstGeom>
          <a:solidFill>
            <a:srgbClr val="E26714"/>
          </a:solidFill>
        </p:spPr>
        <p:txBody>
          <a:bodyPr wrap="none" rtlCol="0">
            <a:spAutoFit/>
          </a:bodyPr>
          <a:lstStyle/>
          <a:p>
            <a:pPr lvl="0" defTabSz="914377">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Results</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3A17C62-E599-01BF-E21C-88EE957DC52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60203" y="1980508"/>
            <a:ext cx="5725552" cy="1789234"/>
          </a:xfrm>
          <a:prstGeom prst="rect">
            <a:avLst/>
          </a:prstGeom>
        </p:spPr>
      </p:pic>
      <p:sp>
        <p:nvSpPr>
          <p:cNvPr id="8" name="文本框 7">
            <a:extLst>
              <a:ext uri="{FF2B5EF4-FFF2-40B4-BE49-F238E27FC236}">
                <a16:creationId xmlns:a16="http://schemas.microsoft.com/office/drawing/2014/main" id="{79F83912-067F-1EA4-F4F3-6C958909E634}"/>
              </a:ext>
            </a:extLst>
          </p:cNvPr>
          <p:cNvSpPr txBox="1"/>
          <p:nvPr/>
        </p:nvSpPr>
        <p:spPr>
          <a:xfrm>
            <a:off x="6084828" y="1357315"/>
            <a:ext cx="1497496" cy="369332"/>
          </a:xfrm>
          <a:prstGeom prst="rect">
            <a:avLst/>
          </a:prstGeom>
          <a:noFill/>
        </p:spPr>
        <p:txBody>
          <a:bodyPr wrap="square" rtlCol="0">
            <a:spAutoFit/>
          </a:bodyPr>
          <a:lstStyle/>
          <a:p>
            <a:r>
              <a:rPr lang="en-US" altLang="zh-CN" dirty="0">
                <a:solidFill>
                  <a:srgbClr val="C23373"/>
                </a:solidFill>
                <a:latin typeface="Arial" panose="020B0604020202020204" pitchFamily="34" charset="0"/>
                <a:cs typeface="Arial" panose="020B0604020202020204" pitchFamily="34" charset="0"/>
              </a:rPr>
              <a:t>HVSR</a:t>
            </a:r>
            <a:endParaRPr lang="zh-CN" altLang="en-US" dirty="0">
              <a:solidFill>
                <a:srgbClr val="C23373"/>
              </a:solidFill>
              <a:latin typeface="Arial" panose="020B0604020202020204" pitchFamily="34" charset="0"/>
              <a:cs typeface="Arial" panose="020B0604020202020204" pitchFamily="34" charset="0"/>
            </a:endParaRPr>
          </a:p>
        </p:txBody>
      </p:sp>
      <p:sp>
        <p:nvSpPr>
          <p:cNvPr id="20" name="箭头: 下 19">
            <a:extLst>
              <a:ext uri="{FF2B5EF4-FFF2-40B4-BE49-F238E27FC236}">
                <a16:creationId xmlns:a16="http://schemas.microsoft.com/office/drawing/2014/main" id="{1FCFDC99-7AA0-35A7-6204-8CD682100349}"/>
              </a:ext>
            </a:extLst>
          </p:cNvPr>
          <p:cNvSpPr/>
          <p:nvPr/>
        </p:nvSpPr>
        <p:spPr>
          <a:xfrm rot="16200000">
            <a:off x="5770493" y="3539583"/>
            <a:ext cx="430525" cy="971964"/>
          </a:xfrm>
          <a:prstGeom prst="downArrow">
            <a:avLst/>
          </a:prstGeom>
          <a:solidFill>
            <a:srgbClr val="96C29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4D2DD6F-FF1B-C509-06DE-75B5B5FBD58C}"/>
                  </a:ext>
                </a:extLst>
              </p:cNvPr>
              <p:cNvSpPr txBox="1"/>
              <p:nvPr/>
            </p:nvSpPr>
            <p:spPr>
              <a:xfrm>
                <a:off x="1711054" y="3855872"/>
                <a:ext cx="2276051" cy="339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𝜌</m:t>
                      </m:r>
                      <m:r>
                        <a:rPr lang="en-US" altLang="zh-CN" sz="1600" i="1" smtClean="0">
                          <a:latin typeface="Cambria Math" panose="02040503050406030204" pitchFamily="18" charset="0"/>
                        </a:rPr>
                        <m:t>=</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3∗</m:t>
                          </m:r>
                          <m:r>
                            <a:rPr lang="en-US" altLang="zh-CN" sz="1600" b="0" i="1" smtClean="0">
                              <a:latin typeface="Cambria Math" panose="02040503050406030204" pitchFamily="18" charset="0"/>
                            </a:rPr>
                            <m:t>𝐻𝑉𝑆𝑅</m:t>
                          </m:r>
                        </m:sup>
                      </m:sSup>
                    </m:oMath>
                  </m:oMathPara>
                </a14:m>
                <a:endParaRPr lang="zh-CN" altLang="en-US" sz="1600" dirty="0"/>
              </a:p>
            </p:txBody>
          </p:sp>
        </mc:Choice>
        <mc:Fallback xmlns="">
          <p:sp>
            <p:nvSpPr>
              <p:cNvPr id="5" name="文本框 4">
                <a:extLst>
                  <a:ext uri="{FF2B5EF4-FFF2-40B4-BE49-F238E27FC236}">
                    <a16:creationId xmlns:a16="http://schemas.microsoft.com/office/drawing/2014/main" id="{04D2DD6F-FF1B-C509-06DE-75B5B5FBD58C}"/>
                  </a:ext>
                </a:extLst>
              </p:cNvPr>
              <p:cNvSpPr txBox="1">
                <a:spLocks noRot="1" noChangeAspect="1" noMove="1" noResize="1" noEditPoints="1" noAdjustHandles="1" noChangeArrowheads="1" noChangeShapeType="1" noTextEdit="1"/>
              </p:cNvSpPr>
              <p:nvPr/>
            </p:nvSpPr>
            <p:spPr>
              <a:xfrm>
                <a:off x="1711054" y="3855872"/>
                <a:ext cx="2276051" cy="339388"/>
              </a:xfrm>
              <a:prstGeom prst="rect">
                <a:avLst/>
              </a:prstGeom>
              <a:blipFill>
                <a:blip r:embed="rId4"/>
                <a:stretch>
                  <a:fillRect b="-5455"/>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48521EFC-8F5B-0486-8ECA-B4B23B576A7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955326" y="2133990"/>
            <a:ext cx="5026497" cy="1764219"/>
          </a:xfrm>
          <a:prstGeom prst="rect">
            <a:avLst/>
          </a:prstGeom>
        </p:spPr>
      </p:pic>
      <p:pic>
        <p:nvPicPr>
          <p:cNvPr id="18" name="图片 17">
            <a:extLst>
              <a:ext uri="{FF2B5EF4-FFF2-40B4-BE49-F238E27FC236}">
                <a16:creationId xmlns:a16="http://schemas.microsoft.com/office/drawing/2014/main" id="{66BCC81C-5B08-3F95-28AF-258E64655D9B}"/>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554144" y="4524544"/>
            <a:ext cx="5137669" cy="1711331"/>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1FEB176-0942-4066-9EB5-D70342EB8174}"/>
                  </a:ext>
                </a:extLst>
              </p:cNvPr>
              <p:cNvSpPr txBox="1"/>
              <p:nvPr/>
            </p:nvSpPr>
            <p:spPr>
              <a:xfrm>
                <a:off x="1218534" y="6235875"/>
                <a:ext cx="326109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𝜌</m:t>
                      </m:r>
                      <m:r>
                        <a:rPr lang="en-US" altLang="zh-CN" sz="1600" i="1" smtClean="0">
                          <a:latin typeface="Cambria Math" panose="02040503050406030204" pitchFamily="18" charset="0"/>
                        </a:rPr>
                        <m:t>=</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0.0449(1+</m:t>
                          </m:r>
                          <m:r>
                            <a:rPr lang="en-US" altLang="zh-CN" sz="1600" b="0" i="1" smtClean="0">
                              <a:latin typeface="Cambria Math" panose="02040503050406030204" pitchFamily="18" charset="0"/>
                            </a:rPr>
                            <m:t>𝐻𝑉𝑆𝑅</m:t>
                          </m:r>
                          <m:r>
                            <a:rPr lang="en-US" altLang="zh-CN" sz="1600" b="0" i="1" smtClean="0">
                              <a:latin typeface="Cambria Math" panose="02040503050406030204" pitchFamily="18" charset="0"/>
                            </a:rPr>
                            <m:t>)</m:t>
                          </m:r>
                        </m:e>
                        <m:sup>
                          <m:r>
                            <a:rPr lang="en-US" altLang="zh-CN" sz="1600" b="0" i="1" smtClean="0">
                              <a:latin typeface="Cambria Math" panose="02040503050406030204" pitchFamily="18" charset="0"/>
                            </a:rPr>
                            <m:t>7.049</m:t>
                          </m:r>
                        </m:sup>
                      </m:sSup>
                    </m:oMath>
                  </m:oMathPara>
                </a14:m>
                <a:endParaRPr lang="zh-CN" altLang="en-US" sz="1600" dirty="0"/>
              </a:p>
            </p:txBody>
          </p:sp>
        </mc:Choice>
        <mc:Fallback xmlns="">
          <p:sp>
            <p:nvSpPr>
              <p:cNvPr id="21" name="文本框 20">
                <a:extLst>
                  <a:ext uri="{FF2B5EF4-FFF2-40B4-BE49-F238E27FC236}">
                    <a16:creationId xmlns:a16="http://schemas.microsoft.com/office/drawing/2014/main" id="{31FEB176-0942-4066-9EB5-D70342EB8174}"/>
                  </a:ext>
                </a:extLst>
              </p:cNvPr>
              <p:cNvSpPr txBox="1">
                <a:spLocks noRot="1" noChangeAspect="1" noMove="1" noResize="1" noEditPoints="1" noAdjustHandles="1" noChangeArrowheads="1" noChangeShapeType="1" noTextEdit="1"/>
              </p:cNvSpPr>
              <p:nvPr/>
            </p:nvSpPr>
            <p:spPr>
              <a:xfrm>
                <a:off x="1218534" y="6235875"/>
                <a:ext cx="3261092" cy="338554"/>
              </a:xfrm>
              <a:prstGeom prst="rect">
                <a:avLst/>
              </a:prstGeom>
              <a:blipFill>
                <a:blip r:embed="rId7"/>
                <a:stretch>
                  <a:fillRect b="-10909"/>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E89BC41-473C-60F7-891C-0C4778BFBCB5}"/>
              </a:ext>
            </a:extLst>
          </p:cNvPr>
          <p:cNvSpPr txBox="1"/>
          <p:nvPr/>
        </p:nvSpPr>
        <p:spPr>
          <a:xfrm>
            <a:off x="6716791" y="2088215"/>
            <a:ext cx="346084"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a</a:t>
            </a:r>
            <a:endParaRPr lang="zh-CN" altLang="en-US" sz="20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0710E5E3-276B-97AE-C8E7-1C342E79C1DB}"/>
              </a:ext>
            </a:extLst>
          </p:cNvPr>
          <p:cNvSpPr txBox="1"/>
          <p:nvPr/>
        </p:nvSpPr>
        <p:spPr>
          <a:xfrm>
            <a:off x="437581" y="2107549"/>
            <a:ext cx="346084" cy="400110"/>
          </a:xfrm>
          <a:prstGeom prst="rect">
            <a:avLst/>
          </a:prstGeom>
          <a:noFill/>
        </p:spPr>
        <p:txBody>
          <a:bodyPr wrap="square" rtlCol="0">
            <a:spAutoFit/>
          </a:bodyPr>
          <a:lstStyle/>
          <a:p>
            <a:r>
              <a:rPr lang="en-US" altLang="zh-CN" sz="2000" b="1" dirty="0">
                <a:solidFill>
                  <a:srgbClr val="183D3D"/>
                </a:solidFill>
                <a:latin typeface="Arial" panose="020B0604020202020204" pitchFamily="34" charset="0"/>
                <a:cs typeface="Arial" panose="020B0604020202020204" pitchFamily="34" charset="0"/>
              </a:rPr>
              <a:t>a</a:t>
            </a:r>
            <a:endParaRPr lang="zh-CN" altLang="en-US" sz="2000" b="1" dirty="0">
              <a:solidFill>
                <a:srgbClr val="183D3D"/>
              </a:solidFill>
              <a:latin typeface="Arial" panose="020B0604020202020204" pitchFamily="34" charset="0"/>
              <a:cs typeface="Arial" panose="020B0604020202020204" pitchFamily="34" charset="0"/>
            </a:endParaRPr>
          </a:p>
        </p:txBody>
      </p:sp>
      <p:pic>
        <p:nvPicPr>
          <p:cNvPr id="28" name="图片 27">
            <a:extLst>
              <a:ext uri="{FF2B5EF4-FFF2-40B4-BE49-F238E27FC236}">
                <a16:creationId xmlns:a16="http://schemas.microsoft.com/office/drawing/2014/main" id="{7D1C89AD-2E6B-F803-ED1E-FFCC9EEB803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008751" y="4653590"/>
            <a:ext cx="4973071" cy="1745468"/>
          </a:xfrm>
          <a:prstGeom prst="rect">
            <a:avLst/>
          </a:prstGeom>
        </p:spPr>
      </p:pic>
      <p:sp>
        <p:nvSpPr>
          <p:cNvPr id="29" name="文本框 28">
            <a:extLst>
              <a:ext uri="{FF2B5EF4-FFF2-40B4-BE49-F238E27FC236}">
                <a16:creationId xmlns:a16="http://schemas.microsoft.com/office/drawing/2014/main" id="{A0816AA6-CE86-88BA-7AD4-763E07DB31D3}"/>
              </a:ext>
            </a:extLst>
          </p:cNvPr>
          <p:cNvSpPr txBox="1"/>
          <p:nvPr/>
        </p:nvSpPr>
        <p:spPr>
          <a:xfrm>
            <a:off x="8425562" y="1512278"/>
            <a:ext cx="2269124" cy="400110"/>
          </a:xfrm>
          <a:prstGeom prst="rect">
            <a:avLst/>
          </a:prstGeom>
          <a:noFill/>
        </p:spPr>
        <p:txBody>
          <a:bodyPr wrap="square" rtlCol="0">
            <a:spAutoFit/>
          </a:bodyPr>
          <a:lstStyle/>
          <a:p>
            <a:r>
              <a:rPr lang="en-US" altLang="zh-CN" sz="2000" b="1" dirty="0">
                <a:solidFill>
                  <a:srgbClr val="5B9A8B"/>
                </a:solidFill>
                <a:latin typeface="Arial" panose="020B0604020202020204" pitchFamily="34" charset="0"/>
                <a:cs typeface="Arial" panose="020B0604020202020204" pitchFamily="34" charset="0"/>
              </a:rPr>
              <a:t>Inverted results</a:t>
            </a:r>
            <a:endParaRPr lang="zh-CN" altLang="en-US" sz="2000" b="1" dirty="0">
              <a:solidFill>
                <a:srgbClr val="5B9A8B"/>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BE594BB3-E677-8EBA-949A-4AED2F348980}"/>
              </a:ext>
            </a:extLst>
          </p:cNvPr>
          <p:cNvSpPr txBox="1"/>
          <p:nvPr/>
        </p:nvSpPr>
        <p:spPr>
          <a:xfrm>
            <a:off x="399905" y="4453535"/>
            <a:ext cx="346084"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b</a:t>
            </a:r>
            <a:endParaRPr lang="zh-CN" altLang="en-US" sz="2000"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983203D9-9BB5-DF36-1669-934CFC626940}"/>
              </a:ext>
            </a:extLst>
          </p:cNvPr>
          <p:cNvSpPr txBox="1"/>
          <p:nvPr/>
        </p:nvSpPr>
        <p:spPr>
          <a:xfrm>
            <a:off x="6833576" y="4653590"/>
            <a:ext cx="346084"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b</a:t>
            </a:r>
            <a:endParaRPr lang="zh-CN" altLang="en-US" sz="2000" b="1"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5B1957CE-75B2-EDA0-0725-2744DAEC659B}"/>
              </a:ext>
            </a:extLst>
          </p:cNvPr>
          <p:cNvSpPr txBox="1"/>
          <p:nvPr/>
        </p:nvSpPr>
        <p:spPr>
          <a:xfrm>
            <a:off x="448723" y="1453579"/>
            <a:ext cx="2614519" cy="400110"/>
          </a:xfrm>
          <a:prstGeom prst="rect">
            <a:avLst/>
          </a:prstGeom>
          <a:noFill/>
        </p:spPr>
        <p:txBody>
          <a:bodyPr wrap="square" rtlCol="0">
            <a:spAutoFit/>
          </a:bodyPr>
          <a:lstStyle/>
          <a:p>
            <a:r>
              <a:rPr lang="en-US" altLang="zh-CN" sz="2000" b="1" dirty="0">
                <a:solidFill>
                  <a:srgbClr val="5B9A8B"/>
                </a:solidFill>
                <a:latin typeface="Arial" panose="020B0604020202020204" pitchFamily="34" charset="0"/>
                <a:cs typeface="Arial" panose="020B0604020202020204" pitchFamily="34" charset="0"/>
              </a:rPr>
              <a:t>Mapping resistivity</a:t>
            </a:r>
            <a:endParaRPr lang="zh-CN" altLang="en-US" sz="2000" b="1" dirty="0">
              <a:solidFill>
                <a:srgbClr val="5B9A8B"/>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A5B74997-7045-9264-84AE-5D33C23D965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29938" y="272130"/>
            <a:ext cx="3861191" cy="1060705"/>
          </a:xfrm>
          <a:prstGeom prst="rect">
            <a:avLst/>
          </a:prstGeom>
        </p:spPr>
      </p:pic>
      <p:sp>
        <p:nvSpPr>
          <p:cNvPr id="7" name="箭头: 圆角右 6">
            <a:extLst>
              <a:ext uri="{FF2B5EF4-FFF2-40B4-BE49-F238E27FC236}">
                <a16:creationId xmlns:a16="http://schemas.microsoft.com/office/drawing/2014/main" id="{0B755D20-F155-AD61-82A1-CAC4716B64E3}"/>
              </a:ext>
            </a:extLst>
          </p:cNvPr>
          <p:cNvSpPr/>
          <p:nvPr/>
        </p:nvSpPr>
        <p:spPr>
          <a:xfrm rot="16200000" flipH="1">
            <a:off x="3376967" y="969139"/>
            <a:ext cx="645385" cy="785746"/>
          </a:xfrm>
          <a:prstGeom prst="bentArrow">
            <a:avLst/>
          </a:prstGeom>
          <a:solidFill>
            <a:srgbClr val="96C2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EB384"/>
              </a:solidFill>
            </a:endParaRPr>
          </a:p>
        </p:txBody>
      </p:sp>
    </p:spTree>
    <p:extLst>
      <p:ext uri="{BB962C8B-B14F-4D97-AF65-F5344CB8AC3E}">
        <p14:creationId xmlns:p14="http://schemas.microsoft.com/office/powerpoint/2010/main" val="30849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nimBg="1"/>
      <p:bldP spid="5" grpId="0"/>
      <p:bldP spid="21" grpId="0"/>
      <p:bldP spid="24" grpId="0"/>
      <p:bldP spid="25" grpId="0"/>
      <p:bldP spid="29" grpId="0"/>
      <p:bldP spid="23" grpId="0"/>
      <p:bldP spid="22" grpId="0"/>
      <p:bldP spid="2"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D990AE-EA31-BA6D-1C8D-CA2294C4A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86841" y="44170"/>
            <a:ext cx="3646272" cy="1577554"/>
          </a:xfrm>
          <a:prstGeom prst="rect">
            <a:avLst/>
          </a:prstGeom>
        </p:spPr>
      </p:pic>
      <p:sp>
        <p:nvSpPr>
          <p:cNvPr id="5" name="任意多边形: 形状 4">
            <a:extLst>
              <a:ext uri="{FF2B5EF4-FFF2-40B4-BE49-F238E27FC236}">
                <a16:creationId xmlns:a16="http://schemas.microsoft.com/office/drawing/2014/main" id="{6D98E21D-8849-E81F-7E96-DFAB2C221603}"/>
              </a:ext>
            </a:extLst>
          </p:cNvPr>
          <p:cNvSpPr/>
          <p:nvPr/>
        </p:nvSpPr>
        <p:spPr>
          <a:xfrm>
            <a:off x="68160" y="181388"/>
            <a:ext cx="642475" cy="561907"/>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任意多边形: 形状 5">
            <a:extLst>
              <a:ext uri="{FF2B5EF4-FFF2-40B4-BE49-F238E27FC236}">
                <a16:creationId xmlns:a16="http://schemas.microsoft.com/office/drawing/2014/main" id="{04072083-245A-68F2-FAE0-5CAEE5070D20}"/>
              </a:ext>
            </a:extLst>
          </p:cNvPr>
          <p:cNvSpPr/>
          <p:nvPr/>
        </p:nvSpPr>
        <p:spPr>
          <a:xfrm>
            <a:off x="829287" y="169556"/>
            <a:ext cx="3205317"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34E2DE54-E36B-0173-80E9-566F6267A107}"/>
              </a:ext>
            </a:extLst>
          </p:cNvPr>
          <p:cNvSpPr txBox="1"/>
          <p:nvPr/>
        </p:nvSpPr>
        <p:spPr>
          <a:xfrm>
            <a:off x="186812" y="250853"/>
            <a:ext cx="523823"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04</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504EEE4-57C4-2735-72D6-265E1EDCA8AA}"/>
              </a:ext>
            </a:extLst>
          </p:cNvPr>
          <p:cNvSpPr txBox="1"/>
          <p:nvPr/>
        </p:nvSpPr>
        <p:spPr>
          <a:xfrm>
            <a:off x="976031" y="208243"/>
            <a:ext cx="1476494" cy="523220"/>
          </a:xfrm>
          <a:prstGeom prst="rect">
            <a:avLst/>
          </a:prstGeom>
          <a:solidFill>
            <a:srgbClr val="E26714"/>
          </a:solidFill>
        </p:spPr>
        <p:txBody>
          <a:bodyPr wrap="none" rtlCol="0">
            <a:spAutoFit/>
          </a:bodyPr>
          <a:lstStyle/>
          <a:p>
            <a:pPr lvl="0" defTabSz="914377">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Results</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D0C979E-D2DC-C8F3-3981-1C03CD1BDE3B}"/>
              </a:ext>
            </a:extLst>
          </p:cNvPr>
          <p:cNvSpPr txBox="1"/>
          <p:nvPr/>
        </p:nvSpPr>
        <p:spPr>
          <a:xfrm>
            <a:off x="5369333" y="1252392"/>
            <a:ext cx="1497496" cy="369332"/>
          </a:xfrm>
          <a:prstGeom prst="rect">
            <a:avLst/>
          </a:prstGeom>
          <a:noFill/>
        </p:spPr>
        <p:txBody>
          <a:bodyPr wrap="square" rtlCol="0">
            <a:spAutoFit/>
          </a:bodyPr>
          <a:lstStyle/>
          <a:p>
            <a:r>
              <a:rPr lang="en-US" altLang="zh-CN" b="1" dirty="0">
                <a:solidFill>
                  <a:srgbClr val="C23373"/>
                </a:solidFill>
                <a:latin typeface="Arial" panose="020B0604020202020204" pitchFamily="34" charset="0"/>
                <a:cs typeface="Arial" panose="020B0604020202020204" pitchFamily="34" charset="0"/>
              </a:rPr>
              <a:t>Vs</a:t>
            </a:r>
            <a:endParaRPr lang="zh-CN" altLang="en-US" b="1" dirty="0">
              <a:solidFill>
                <a:srgbClr val="C23373"/>
              </a:solidFill>
              <a:latin typeface="Arial" panose="020B0604020202020204" pitchFamily="34" charset="0"/>
              <a:cs typeface="Arial" panose="020B0604020202020204" pitchFamily="34" charset="0"/>
            </a:endParaRPr>
          </a:p>
        </p:txBody>
      </p:sp>
      <p:sp>
        <p:nvSpPr>
          <p:cNvPr id="10" name="箭头: 下 9">
            <a:extLst>
              <a:ext uri="{FF2B5EF4-FFF2-40B4-BE49-F238E27FC236}">
                <a16:creationId xmlns:a16="http://schemas.microsoft.com/office/drawing/2014/main" id="{B66F07C3-03D0-C604-75B6-6780953F0CEA}"/>
              </a:ext>
            </a:extLst>
          </p:cNvPr>
          <p:cNvSpPr/>
          <p:nvPr/>
        </p:nvSpPr>
        <p:spPr>
          <a:xfrm rot="16200000">
            <a:off x="5879788" y="3150768"/>
            <a:ext cx="430525" cy="971964"/>
          </a:xfrm>
          <a:prstGeom prst="downArrow">
            <a:avLst/>
          </a:prstGeom>
          <a:solidFill>
            <a:srgbClr val="96C29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66B4F84-E6C4-A76B-C4B2-BB3F1E010E84}"/>
                  </a:ext>
                </a:extLst>
              </p:cNvPr>
              <p:cNvSpPr txBox="1"/>
              <p:nvPr/>
            </p:nvSpPr>
            <p:spPr>
              <a:xfrm>
                <a:off x="4956854" y="2285111"/>
                <a:ext cx="1304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𝜌</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𝑠</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066B4F84-E6C4-A76B-C4B2-BB3F1E010E84}"/>
                  </a:ext>
                </a:extLst>
              </p:cNvPr>
              <p:cNvSpPr txBox="1">
                <a:spLocks noRot="1" noChangeAspect="1" noMove="1" noResize="1" noEditPoints="1" noAdjustHandles="1" noChangeArrowheads="1" noChangeShapeType="1" noTextEdit="1"/>
              </p:cNvSpPr>
              <p:nvPr/>
            </p:nvSpPr>
            <p:spPr>
              <a:xfrm>
                <a:off x="4956854" y="2285111"/>
                <a:ext cx="1304427" cy="276999"/>
              </a:xfrm>
              <a:prstGeom prst="rect">
                <a:avLst/>
              </a:prstGeom>
              <a:blipFill>
                <a:blip r:embed="rId3"/>
                <a:stretch>
                  <a:fillRect b="-2666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CF500FF0-1FEA-DD0D-CF0C-A0B7ED04646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58853" y="1735096"/>
            <a:ext cx="4405629" cy="1467492"/>
          </a:xfrm>
          <a:prstGeom prst="rect">
            <a:avLst/>
          </a:prstGeom>
        </p:spPr>
      </p:pic>
      <p:pic>
        <p:nvPicPr>
          <p:cNvPr id="13" name="图片 12">
            <a:extLst>
              <a:ext uri="{FF2B5EF4-FFF2-40B4-BE49-F238E27FC236}">
                <a16:creationId xmlns:a16="http://schemas.microsoft.com/office/drawing/2014/main" id="{64B115FB-DF35-7321-2E01-BF34108C6C79}"/>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3425" y="3349665"/>
            <a:ext cx="4457040" cy="1484616"/>
          </a:xfrm>
          <a:prstGeom prst="rect">
            <a:avLst/>
          </a:prstGeom>
        </p:spPr>
      </p:pic>
      <p:sp>
        <p:nvSpPr>
          <p:cNvPr id="14" name="文本框 13">
            <a:extLst>
              <a:ext uri="{FF2B5EF4-FFF2-40B4-BE49-F238E27FC236}">
                <a16:creationId xmlns:a16="http://schemas.microsoft.com/office/drawing/2014/main" id="{E4BB1AF9-5BBE-0C1F-05AF-B0EC5E77ABAC}"/>
              </a:ext>
            </a:extLst>
          </p:cNvPr>
          <p:cNvSpPr txBox="1"/>
          <p:nvPr/>
        </p:nvSpPr>
        <p:spPr>
          <a:xfrm>
            <a:off x="554770" y="1816409"/>
            <a:ext cx="1090210"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a</a:t>
            </a:r>
            <a:endParaRPr lang="zh-CN" altLang="en-US" sz="2000" b="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19015E98-9725-6426-8791-92B6422E3226}"/>
              </a:ext>
            </a:extLst>
          </p:cNvPr>
          <p:cNvSpPr txBox="1"/>
          <p:nvPr/>
        </p:nvSpPr>
        <p:spPr>
          <a:xfrm>
            <a:off x="554770" y="3482681"/>
            <a:ext cx="1090210"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b</a:t>
            </a:r>
            <a:endParaRPr lang="zh-CN" altLang="en-US" b="1" dirty="0">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79E3BBD1-F001-D7CB-C62D-FC434BEF0F97}"/>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290289" y="5040616"/>
            <a:ext cx="4362926" cy="1453268"/>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802AB09-2DEB-882F-66B4-F119AE5FD517}"/>
                  </a:ext>
                </a:extLst>
              </p:cNvPr>
              <p:cNvSpPr txBox="1"/>
              <p:nvPr/>
            </p:nvSpPr>
            <p:spPr>
              <a:xfrm>
                <a:off x="4622077" y="5438988"/>
                <a:ext cx="4287593" cy="738664"/>
              </a:xfrm>
              <a:prstGeom prst="rect">
                <a:avLst/>
              </a:prstGeom>
              <a:noFill/>
            </p:spPr>
            <p:txBody>
              <a:bodyPr wrap="square">
                <a:spAutoFit/>
              </a:bodyPr>
              <a:lstStyle/>
              <a:p>
                <a:r>
                  <a:rPr lang="en-US" altLang="zh-CN" sz="1400" b="0" dirty="0">
                    <a:solidFill>
                      <a:schemeClr val="tx1"/>
                    </a:solidFill>
                    <a:effectLst/>
                    <a:latin typeface="Consolas" panose="020B0609020204030204" pitchFamily="49" charset="0"/>
                  </a:rPr>
                  <a:t>   </a:t>
                </a:r>
                <a14:m>
                  <m:oMath xmlns:m="http://schemas.openxmlformats.org/officeDocument/2006/math">
                    <m:r>
                      <a:rPr lang="zh-CN" altLang="en-US" sz="1400" i="1">
                        <a:solidFill>
                          <a:schemeClr val="tx1"/>
                        </a:solidFill>
                        <a:latin typeface="Cambria Math" panose="02040503050406030204" pitchFamily="18" charset="0"/>
                      </a:rPr>
                      <m:t>𝜌</m:t>
                    </m:r>
                  </m:oMath>
                </a14:m>
                <a:r>
                  <a:rPr lang="en-US" altLang="zh-CN" sz="1400" b="0" dirty="0">
                    <a:solidFill>
                      <a:schemeClr val="tx1"/>
                    </a:solidFill>
                    <a:effectLst/>
                    <a:latin typeface="Consolas" panose="020B0609020204030204" pitchFamily="49" charset="0"/>
                  </a:rPr>
                  <a:t>=-1.9e-07</a:t>
                </a:r>
                <a:r>
                  <a:rPr lang="en-US" altLang="zh-CN" sz="1400" dirty="0">
                    <a:solidFill>
                      <a:schemeClr val="tx1"/>
                    </a:solidFill>
                    <a:latin typeface="Consolas" panose="020B0609020204030204" pitchFamily="49" charset="0"/>
                  </a:rPr>
                  <a:t>*</a:t>
                </a:r>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𝑉</m:t>
                        </m:r>
                      </m:e>
                      <m:sub>
                        <m:r>
                          <a:rPr lang="en-US" altLang="zh-CN" sz="1400" i="1">
                            <a:solidFill>
                              <a:schemeClr val="tx1"/>
                            </a:solidFill>
                            <a:latin typeface="Cambria Math" panose="02040503050406030204" pitchFamily="18" charset="0"/>
                          </a:rPr>
                          <m:t>𝑠</m:t>
                        </m:r>
                      </m:sub>
                    </m:sSub>
                    <m:r>
                      <a:rPr lang="en-US" altLang="zh-CN" sz="1400" i="1">
                        <a:solidFill>
                          <a:schemeClr val="tx1"/>
                        </a:solidFill>
                        <a:latin typeface="Cambria Math" panose="02040503050406030204" pitchFamily="18" charset="0"/>
                      </a:rPr>
                      <m:t> </m:t>
                    </m:r>
                  </m:oMath>
                </a14:m>
                <a:r>
                  <a:rPr lang="en-US" altLang="zh-CN" sz="1400" baseline="30000" dirty="0">
                    <a:solidFill>
                      <a:schemeClr val="tx1"/>
                    </a:solidFill>
                    <a:latin typeface="Consolas" panose="020B0609020204030204" pitchFamily="49" charset="0"/>
                  </a:rPr>
                  <a:t>3+</a:t>
                </a:r>
                <a:r>
                  <a:rPr lang="en-US" altLang="zh-CN" sz="1400" b="0" dirty="0">
                    <a:solidFill>
                      <a:schemeClr val="tx1"/>
                    </a:solidFill>
                    <a:effectLst/>
                    <a:latin typeface="Consolas" panose="020B0609020204030204" pitchFamily="49" charset="0"/>
                  </a:rPr>
                  <a:t>1.7e</a:t>
                </a:r>
              </a:p>
              <a:p>
                <a:r>
                  <a:rPr lang="en-US" altLang="zh-CN" sz="1400" dirty="0">
                    <a:latin typeface="Consolas" panose="020B0609020204030204" pitchFamily="49" charset="0"/>
                  </a:rPr>
                  <a:t>     </a:t>
                </a:r>
                <a:r>
                  <a:rPr lang="en-US" altLang="zh-CN" sz="1400" b="0" dirty="0">
                    <a:solidFill>
                      <a:schemeClr val="tx1"/>
                    </a:solidFill>
                    <a:effectLst/>
                    <a:latin typeface="Consolas" panose="020B0609020204030204" pitchFamily="49" charset="0"/>
                  </a:rPr>
                  <a:t>-04*</a:t>
                </a:r>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𝑉</m:t>
                        </m:r>
                      </m:e>
                      <m:sub>
                        <m:r>
                          <a:rPr lang="en-US" altLang="zh-CN" sz="1400" i="1">
                            <a:solidFill>
                              <a:schemeClr val="tx1"/>
                            </a:solidFill>
                            <a:latin typeface="Cambria Math" panose="02040503050406030204" pitchFamily="18" charset="0"/>
                          </a:rPr>
                          <m:t>𝑠</m:t>
                        </m:r>
                      </m:sub>
                    </m:sSub>
                    <m:r>
                      <a:rPr lang="en-US" altLang="zh-CN" sz="1400" i="1">
                        <a:solidFill>
                          <a:schemeClr val="tx1"/>
                        </a:solidFill>
                        <a:latin typeface="Cambria Math" panose="02040503050406030204" pitchFamily="18" charset="0"/>
                      </a:rPr>
                      <m:t> </m:t>
                    </m:r>
                  </m:oMath>
                </a14:m>
                <a:r>
                  <a:rPr lang="en-US" altLang="zh-CN" sz="1400" b="0" baseline="30000" dirty="0">
                    <a:solidFill>
                      <a:schemeClr val="tx1"/>
                    </a:solidFill>
                    <a:effectLst/>
                    <a:latin typeface="Consolas" panose="020B0609020204030204" pitchFamily="49" charset="0"/>
                  </a:rPr>
                  <a:t>2</a:t>
                </a:r>
                <a:r>
                  <a:rPr lang="en-US" altLang="zh-CN" sz="1400" b="0" dirty="0">
                    <a:solidFill>
                      <a:schemeClr val="tx1"/>
                    </a:solidFill>
                    <a:effectLst/>
                    <a:latin typeface="Consolas" panose="020B0609020204030204" pitchFamily="49" charset="0"/>
                  </a:rPr>
                  <a:t>+7.39e-01*</a:t>
                </a:r>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𝑉</m:t>
                        </m:r>
                      </m:e>
                      <m:sub>
                        <m:r>
                          <a:rPr lang="en-US" altLang="zh-CN" sz="1400" i="1">
                            <a:solidFill>
                              <a:schemeClr val="tx1"/>
                            </a:solidFill>
                            <a:latin typeface="Cambria Math" panose="02040503050406030204" pitchFamily="18" charset="0"/>
                          </a:rPr>
                          <m:t>𝑠</m:t>
                        </m:r>
                      </m:sub>
                    </m:sSub>
                  </m:oMath>
                </a14:m>
                <a:endParaRPr lang="en-US" altLang="zh-CN" sz="1400" i="1" dirty="0">
                  <a:solidFill>
                    <a:schemeClr val="tx1"/>
                  </a:solidFill>
                  <a:latin typeface="Cambria Math" panose="02040503050406030204" pitchFamily="18" charset="0"/>
                </a:endParaRPr>
              </a:p>
              <a:p>
                <a:r>
                  <a:rPr lang="en-US" altLang="zh-CN" sz="1400" dirty="0">
                    <a:solidFill>
                      <a:schemeClr val="tx1"/>
                    </a:solidFill>
                  </a:rPr>
                  <a:t>          </a:t>
                </a:r>
                <a14:m>
                  <m:oMath xmlns:m="http://schemas.openxmlformats.org/officeDocument/2006/math">
                    <m:r>
                      <a:rPr lang="en-US" altLang="zh-CN" sz="1400" i="1">
                        <a:solidFill>
                          <a:schemeClr val="tx1"/>
                        </a:solidFill>
                        <a:latin typeface="Cambria Math" panose="02040503050406030204" pitchFamily="18" charset="0"/>
                      </a:rPr>
                      <m:t> </m:t>
                    </m:r>
                  </m:oMath>
                </a14:m>
                <a:r>
                  <a:rPr lang="en-US" altLang="zh-CN" sz="1400" b="0" dirty="0">
                    <a:solidFill>
                      <a:schemeClr val="tx1"/>
                    </a:solidFill>
                    <a:effectLst/>
                    <a:latin typeface="Consolas" panose="020B0609020204030204" pitchFamily="49" charset="0"/>
                  </a:rPr>
                  <a:t>-65.6</a:t>
                </a:r>
              </a:p>
            </p:txBody>
          </p:sp>
        </mc:Choice>
        <mc:Fallback xmlns="">
          <p:sp>
            <p:nvSpPr>
              <p:cNvPr id="17" name="文本框 16">
                <a:extLst>
                  <a:ext uri="{FF2B5EF4-FFF2-40B4-BE49-F238E27FC236}">
                    <a16:creationId xmlns:a16="http://schemas.microsoft.com/office/drawing/2014/main" id="{2802AB09-2DEB-882F-66B4-F119AE5FD517}"/>
                  </a:ext>
                </a:extLst>
              </p:cNvPr>
              <p:cNvSpPr txBox="1">
                <a:spLocks noRot="1" noChangeAspect="1" noMove="1" noResize="1" noEditPoints="1" noAdjustHandles="1" noChangeArrowheads="1" noChangeShapeType="1" noTextEdit="1"/>
              </p:cNvSpPr>
              <p:nvPr/>
            </p:nvSpPr>
            <p:spPr>
              <a:xfrm>
                <a:off x="4622077" y="5438988"/>
                <a:ext cx="4287593" cy="738664"/>
              </a:xfrm>
              <a:prstGeom prst="rect">
                <a:avLst/>
              </a:prstGeom>
              <a:blipFill>
                <a:blip r:embed="rId7"/>
                <a:stretch>
                  <a:fillRect t="-2479" b="-7438"/>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91652882-4178-1065-9C11-61B59C212A7C}"/>
              </a:ext>
            </a:extLst>
          </p:cNvPr>
          <p:cNvSpPr txBox="1"/>
          <p:nvPr/>
        </p:nvSpPr>
        <p:spPr>
          <a:xfrm>
            <a:off x="624068" y="5146571"/>
            <a:ext cx="1090210"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c</a:t>
            </a:r>
            <a:endParaRPr lang="zh-CN" altLang="en-US" b="1" dirty="0">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B0FF8943-1BB4-101C-1005-087AEB98F8C5}"/>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582948" y="1488155"/>
            <a:ext cx="4394925" cy="1542548"/>
          </a:xfrm>
          <a:prstGeom prst="rect">
            <a:avLst/>
          </a:prstGeom>
        </p:spPr>
      </p:pic>
      <p:pic>
        <p:nvPicPr>
          <p:cNvPr id="20" name="图片 19">
            <a:extLst>
              <a:ext uri="{FF2B5EF4-FFF2-40B4-BE49-F238E27FC236}">
                <a16:creationId xmlns:a16="http://schemas.microsoft.com/office/drawing/2014/main" id="{37DF97FE-A58A-84B9-36FB-17E694EDF7AB}"/>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7582947" y="3233415"/>
            <a:ext cx="4494659" cy="1577553"/>
          </a:xfrm>
          <a:prstGeom prst="rect">
            <a:avLst/>
          </a:prstGeom>
        </p:spPr>
      </p:pic>
      <p:pic>
        <p:nvPicPr>
          <p:cNvPr id="21" name="图片 20">
            <a:extLst>
              <a:ext uri="{FF2B5EF4-FFF2-40B4-BE49-F238E27FC236}">
                <a16:creationId xmlns:a16="http://schemas.microsoft.com/office/drawing/2014/main" id="{9EDEC15E-721C-0D21-D742-FB3DA48D8CDB}"/>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7637641" y="5236277"/>
            <a:ext cx="4494659" cy="1577553"/>
          </a:xfrm>
          <a:prstGeom prst="rect">
            <a:avLst/>
          </a:prstGeom>
        </p:spPr>
      </p:pic>
      <p:sp>
        <p:nvSpPr>
          <p:cNvPr id="22" name="文本框 21">
            <a:extLst>
              <a:ext uri="{FF2B5EF4-FFF2-40B4-BE49-F238E27FC236}">
                <a16:creationId xmlns:a16="http://schemas.microsoft.com/office/drawing/2014/main" id="{93C20CC8-178C-FF70-AB2D-9DA1F89D8CFD}"/>
              </a:ext>
            </a:extLst>
          </p:cNvPr>
          <p:cNvSpPr txBox="1"/>
          <p:nvPr/>
        </p:nvSpPr>
        <p:spPr>
          <a:xfrm>
            <a:off x="7289525" y="1541848"/>
            <a:ext cx="1090211"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a</a:t>
            </a:r>
            <a:endParaRPr lang="zh-CN" altLang="en-US" sz="20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BC7AB558-5701-B30C-F1AC-DF2E4CF12766}"/>
              </a:ext>
            </a:extLst>
          </p:cNvPr>
          <p:cNvSpPr txBox="1"/>
          <p:nvPr/>
        </p:nvSpPr>
        <p:spPr>
          <a:xfrm>
            <a:off x="7288008" y="5210562"/>
            <a:ext cx="1090210"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c</a:t>
            </a:r>
            <a:endParaRPr lang="zh-CN" altLang="en-US" b="1"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E449BABE-DB6B-815D-506A-0557CFBC46EC}"/>
              </a:ext>
            </a:extLst>
          </p:cNvPr>
          <p:cNvSpPr txBox="1"/>
          <p:nvPr/>
        </p:nvSpPr>
        <p:spPr>
          <a:xfrm>
            <a:off x="7263826" y="3198013"/>
            <a:ext cx="1090210"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b</a:t>
            </a:r>
            <a:endParaRPr lang="zh-CN" alt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28F5482-CEA5-594F-9B87-89B096160230}"/>
                  </a:ext>
                </a:extLst>
              </p:cNvPr>
              <p:cNvSpPr txBox="1"/>
              <p:nvPr/>
            </p:nvSpPr>
            <p:spPr>
              <a:xfrm>
                <a:off x="5141154" y="4164572"/>
                <a:ext cx="1632975"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𝜌</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𝑠</m:t>
                              </m:r>
                            </m:sub>
                          </m:sSub>
                          <m:r>
                            <a:rPr lang="en-US" altLang="zh-CN" b="0" i="1" smtClean="0">
                              <a:latin typeface="Cambria Math" panose="02040503050406030204" pitchFamily="18" charset="0"/>
                            </a:rPr>
                            <m:t>+33.289</m:t>
                          </m:r>
                        </m:num>
                        <m:den>
                          <m:r>
                            <a:rPr lang="en-US" altLang="zh-CN" b="0" i="1" smtClean="0">
                              <a:latin typeface="Cambria Math" panose="02040503050406030204" pitchFamily="18" charset="0"/>
                            </a:rPr>
                            <m:t>1.995</m:t>
                          </m:r>
                        </m:den>
                      </m:f>
                    </m:oMath>
                  </m:oMathPara>
                </a14:m>
                <a:endParaRPr lang="zh-CN" altLang="en-US" dirty="0"/>
              </a:p>
            </p:txBody>
          </p:sp>
        </mc:Choice>
        <mc:Fallback xmlns="">
          <p:sp>
            <p:nvSpPr>
              <p:cNvPr id="25" name="文本框 24">
                <a:extLst>
                  <a:ext uri="{FF2B5EF4-FFF2-40B4-BE49-F238E27FC236}">
                    <a16:creationId xmlns:a16="http://schemas.microsoft.com/office/drawing/2014/main" id="{628F5482-CEA5-594F-9B87-89B096160230}"/>
                  </a:ext>
                </a:extLst>
              </p:cNvPr>
              <p:cNvSpPr txBox="1">
                <a:spLocks noRot="1" noChangeAspect="1" noMove="1" noResize="1" noEditPoints="1" noAdjustHandles="1" noChangeArrowheads="1" noChangeShapeType="1" noTextEdit="1"/>
              </p:cNvSpPr>
              <p:nvPr/>
            </p:nvSpPr>
            <p:spPr>
              <a:xfrm>
                <a:off x="5141154" y="4164572"/>
                <a:ext cx="1632975" cy="518604"/>
              </a:xfrm>
              <a:prstGeom prst="rect">
                <a:avLst/>
              </a:prstGeom>
              <a:blipFill>
                <a:blip r:embed="rId11"/>
                <a:stretch>
                  <a:fillRect/>
                </a:stretch>
              </a:blipFill>
            </p:spPr>
            <p:txBody>
              <a:bodyPr/>
              <a:lstStyle/>
              <a:p>
                <a:r>
                  <a:rPr lang="zh-CN" altLang="en-US">
                    <a:noFill/>
                  </a:rPr>
                  <a:t> </a:t>
                </a:r>
              </a:p>
            </p:txBody>
          </p:sp>
        </mc:Fallback>
      </mc:AlternateContent>
      <p:sp>
        <p:nvSpPr>
          <p:cNvPr id="26" name="箭头: 圆角右 25">
            <a:extLst>
              <a:ext uri="{FF2B5EF4-FFF2-40B4-BE49-F238E27FC236}">
                <a16:creationId xmlns:a16="http://schemas.microsoft.com/office/drawing/2014/main" id="{6B81281E-B825-0C35-6B49-B092469991A6}"/>
              </a:ext>
            </a:extLst>
          </p:cNvPr>
          <p:cNvSpPr/>
          <p:nvPr/>
        </p:nvSpPr>
        <p:spPr>
          <a:xfrm rot="16200000" flipH="1">
            <a:off x="3151036" y="857061"/>
            <a:ext cx="645385" cy="785746"/>
          </a:xfrm>
          <a:prstGeom prst="bentArrow">
            <a:avLst/>
          </a:prstGeom>
          <a:solidFill>
            <a:srgbClr val="96C2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EB384"/>
              </a:solidFill>
            </a:endParaRPr>
          </a:p>
        </p:txBody>
      </p:sp>
      <p:sp>
        <p:nvSpPr>
          <p:cNvPr id="27" name="文本框 26">
            <a:extLst>
              <a:ext uri="{FF2B5EF4-FFF2-40B4-BE49-F238E27FC236}">
                <a16:creationId xmlns:a16="http://schemas.microsoft.com/office/drawing/2014/main" id="{324664DF-4D71-3976-DCCA-35217D5C9B33}"/>
              </a:ext>
            </a:extLst>
          </p:cNvPr>
          <p:cNvSpPr txBox="1"/>
          <p:nvPr/>
        </p:nvSpPr>
        <p:spPr>
          <a:xfrm>
            <a:off x="8859600" y="930948"/>
            <a:ext cx="2269124" cy="400110"/>
          </a:xfrm>
          <a:prstGeom prst="rect">
            <a:avLst/>
          </a:prstGeom>
          <a:noFill/>
        </p:spPr>
        <p:txBody>
          <a:bodyPr wrap="square" rtlCol="0">
            <a:spAutoFit/>
          </a:bodyPr>
          <a:lstStyle/>
          <a:p>
            <a:r>
              <a:rPr lang="en-US" altLang="zh-CN" sz="2000" b="1" dirty="0">
                <a:solidFill>
                  <a:srgbClr val="5B9A8B"/>
                </a:solidFill>
                <a:latin typeface="Arial" panose="020B0604020202020204" pitchFamily="34" charset="0"/>
                <a:cs typeface="Arial" panose="020B0604020202020204" pitchFamily="34" charset="0"/>
              </a:rPr>
              <a:t>Inverted results</a:t>
            </a:r>
            <a:endParaRPr lang="zh-CN" altLang="en-US" sz="2000" b="1" dirty="0">
              <a:solidFill>
                <a:srgbClr val="5B9A8B"/>
              </a:solidFill>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AAC296E8-118A-6699-28B6-F67A308578A4}"/>
              </a:ext>
            </a:extLst>
          </p:cNvPr>
          <p:cNvSpPr txBox="1"/>
          <p:nvPr/>
        </p:nvSpPr>
        <p:spPr>
          <a:xfrm>
            <a:off x="554770" y="1211518"/>
            <a:ext cx="2614519" cy="400110"/>
          </a:xfrm>
          <a:prstGeom prst="rect">
            <a:avLst/>
          </a:prstGeom>
          <a:noFill/>
        </p:spPr>
        <p:txBody>
          <a:bodyPr wrap="square" rtlCol="0">
            <a:spAutoFit/>
          </a:bodyPr>
          <a:lstStyle/>
          <a:p>
            <a:r>
              <a:rPr lang="en-US" altLang="zh-CN" sz="2000" b="1" dirty="0">
                <a:solidFill>
                  <a:srgbClr val="5B9A8B"/>
                </a:solidFill>
                <a:latin typeface="Arial" panose="020B0604020202020204" pitchFamily="34" charset="0"/>
                <a:cs typeface="Arial" panose="020B0604020202020204" pitchFamily="34" charset="0"/>
              </a:rPr>
              <a:t>Mapping resistivity</a:t>
            </a:r>
            <a:endParaRPr lang="zh-CN" altLang="en-US" sz="2000" b="1" dirty="0">
              <a:solidFill>
                <a:srgbClr val="5B9A8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689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4" grpId="0"/>
      <p:bldP spid="15" grpId="0"/>
      <p:bldP spid="17" grpId="0"/>
      <p:bldP spid="18" grpId="0"/>
      <p:bldP spid="22" grpId="0"/>
      <p:bldP spid="23" grpId="0"/>
      <p:bldP spid="24" grpId="0"/>
      <p:bldP spid="25" grpId="0"/>
      <p:bldP spid="26" grpId="0" animBg="1"/>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8E0B6A-820A-B5C3-A985-8EDF7DDD38D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45300" y="2801982"/>
            <a:ext cx="4561767" cy="1601107"/>
          </a:xfrm>
          <a:prstGeom prst="rect">
            <a:avLst/>
          </a:prstGeom>
        </p:spPr>
      </p:pic>
      <p:pic>
        <p:nvPicPr>
          <p:cNvPr id="7" name="图片 6">
            <a:extLst>
              <a:ext uri="{FF2B5EF4-FFF2-40B4-BE49-F238E27FC236}">
                <a16:creationId xmlns:a16="http://schemas.microsoft.com/office/drawing/2014/main" id="{6A2B1FA1-2ED3-A7BC-AF5A-C1C1CA7DB7C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45299" y="940870"/>
            <a:ext cx="4551777" cy="1597600"/>
          </a:xfrm>
          <a:prstGeom prst="rect">
            <a:avLst/>
          </a:prstGeom>
        </p:spPr>
      </p:pic>
      <p:pic>
        <p:nvPicPr>
          <p:cNvPr id="9" name="图片 8">
            <a:extLst>
              <a:ext uri="{FF2B5EF4-FFF2-40B4-BE49-F238E27FC236}">
                <a16:creationId xmlns:a16="http://schemas.microsoft.com/office/drawing/2014/main" id="{84A9DE54-1187-BDD5-AF3C-433D17A9CAE6}"/>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759116" y="4772422"/>
            <a:ext cx="4724141" cy="1658097"/>
          </a:xfrm>
          <a:prstGeom prst="rect">
            <a:avLst/>
          </a:prstGeom>
        </p:spPr>
      </p:pic>
      <p:sp>
        <p:nvSpPr>
          <p:cNvPr id="14" name="任意多边形: 形状 13">
            <a:extLst>
              <a:ext uri="{FF2B5EF4-FFF2-40B4-BE49-F238E27FC236}">
                <a16:creationId xmlns:a16="http://schemas.microsoft.com/office/drawing/2014/main" id="{9468BE4C-5657-6935-EB5D-B2325862DBF7}"/>
              </a:ext>
            </a:extLst>
          </p:cNvPr>
          <p:cNvSpPr/>
          <p:nvPr/>
        </p:nvSpPr>
        <p:spPr>
          <a:xfrm>
            <a:off x="68160" y="181388"/>
            <a:ext cx="642475" cy="561907"/>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任意多边形: 形状 14">
            <a:extLst>
              <a:ext uri="{FF2B5EF4-FFF2-40B4-BE49-F238E27FC236}">
                <a16:creationId xmlns:a16="http://schemas.microsoft.com/office/drawing/2014/main" id="{96D868AE-DB2B-849E-E339-7EF32EC81428}"/>
              </a:ext>
            </a:extLst>
          </p:cNvPr>
          <p:cNvSpPr/>
          <p:nvPr/>
        </p:nvSpPr>
        <p:spPr>
          <a:xfrm>
            <a:off x="829287" y="169556"/>
            <a:ext cx="3205317"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24946FA0-3EED-BF4F-1F00-BDCBE9E66B70}"/>
              </a:ext>
            </a:extLst>
          </p:cNvPr>
          <p:cNvSpPr txBox="1"/>
          <p:nvPr/>
        </p:nvSpPr>
        <p:spPr>
          <a:xfrm>
            <a:off x="186812" y="250853"/>
            <a:ext cx="523823"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04</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796FE07D-5492-3327-5A2C-4CB7278A96D7}"/>
              </a:ext>
            </a:extLst>
          </p:cNvPr>
          <p:cNvSpPr txBox="1"/>
          <p:nvPr/>
        </p:nvSpPr>
        <p:spPr>
          <a:xfrm>
            <a:off x="976031" y="208243"/>
            <a:ext cx="1476494" cy="523220"/>
          </a:xfrm>
          <a:prstGeom prst="rect">
            <a:avLst/>
          </a:prstGeom>
          <a:solidFill>
            <a:srgbClr val="E26714"/>
          </a:solidFill>
        </p:spPr>
        <p:txBody>
          <a:bodyPr wrap="none" rtlCol="0">
            <a:spAutoFit/>
          </a:bodyPr>
          <a:lstStyle/>
          <a:p>
            <a:pPr lvl="0" defTabSz="914377">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Results</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8BDF5B4-E6F6-2842-4696-2C99C1972037}"/>
                  </a:ext>
                </a:extLst>
              </p:cNvPr>
              <p:cNvSpPr txBox="1"/>
              <p:nvPr/>
            </p:nvSpPr>
            <p:spPr>
              <a:xfrm>
                <a:off x="6676744" y="589118"/>
                <a:ext cx="6383438"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zh-CN" altLang="en-US" i="1" smtClean="0">
                            <a:latin typeface="Cambria Math" panose="02040503050406030204" pitchFamily="18" charset="0"/>
                            <a:cs typeface="Arial" panose="020B0604020202020204" pitchFamily="34" charset="0"/>
                          </a:rPr>
                          <m:t>𝛼</m:t>
                        </m:r>
                      </m:e>
                      <m:sub>
                        <m:r>
                          <a:rPr lang="en-US" altLang="zh-CN" b="0" i="1" smtClean="0">
                            <a:latin typeface="Cambria Math" panose="02040503050406030204" pitchFamily="18" charset="0"/>
                            <a:cs typeface="Arial" panose="020B0604020202020204" pitchFamily="34" charset="0"/>
                          </a:rPr>
                          <m:t>𝑠</m:t>
                        </m:r>
                        <m:r>
                          <a:rPr lang="en-US" altLang="zh-CN" b="0" i="1" smtClean="0">
                            <a:latin typeface="Cambria Math" panose="02040503050406030204" pitchFamily="18" charset="0"/>
                            <a:cs typeface="Arial" panose="020B0604020202020204" pitchFamily="34" charset="0"/>
                          </a:rPr>
                          <m:t> </m:t>
                        </m:r>
                      </m:sub>
                    </m:sSub>
                    <m:r>
                      <a:rPr lang="en-US" altLang="zh-CN" b="0" i="0" smtClean="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1e</a:t>
                </a:r>
                <a:r>
                  <a:rPr lang="en-US" altLang="zh-CN" baseline="30000" dirty="0">
                    <a:latin typeface="Arial" panose="020B0604020202020204" pitchFamily="34" charset="0"/>
                    <a:cs typeface="Arial" panose="020B0604020202020204" pitchFamily="34" charset="0"/>
                  </a:rPr>
                  <a:t>-2</a:t>
                </a:r>
                <a:endParaRPr lang="zh-CN" altLang="en-US" baseline="30000" dirty="0">
                  <a:latin typeface="Arial" panose="020B0604020202020204" pitchFamily="34" charset="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F8BDF5B4-E6F6-2842-4696-2C99C1972037}"/>
                  </a:ext>
                </a:extLst>
              </p:cNvPr>
              <p:cNvSpPr txBox="1">
                <a:spLocks noRot="1" noChangeAspect="1" noMove="1" noResize="1" noEditPoints="1" noAdjustHandles="1" noChangeArrowheads="1" noChangeShapeType="1" noTextEdit="1"/>
              </p:cNvSpPr>
              <p:nvPr/>
            </p:nvSpPr>
            <p:spPr>
              <a:xfrm>
                <a:off x="6676744" y="589118"/>
                <a:ext cx="6383438" cy="369332"/>
              </a:xfrm>
              <a:prstGeom prst="rect">
                <a:avLst/>
              </a:prstGeom>
              <a:blipFill>
                <a:blip r:embed="rId9"/>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2E23BD2-77EE-2E41-4987-556AA1C73957}"/>
                  </a:ext>
                </a:extLst>
              </p:cNvPr>
              <p:cNvSpPr txBox="1"/>
              <p:nvPr/>
            </p:nvSpPr>
            <p:spPr>
              <a:xfrm>
                <a:off x="6676744" y="4403090"/>
                <a:ext cx="6383438"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zh-CN" altLang="en-US" i="1" smtClean="0">
                            <a:latin typeface="Cambria Math" panose="02040503050406030204" pitchFamily="18" charset="0"/>
                            <a:cs typeface="Arial" panose="020B0604020202020204" pitchFamily="34" charset="0"/>
                          </a:rPr>
                          <m:t>𝛼</m:t>
                        </m:r>
                      </m:e>
                      <m:sub>
                        <m:r>
                          <a:rPr lang="en-US" altLang="zh-CN" b="0" i="1" smtClean="0">
                            <a:latin typeface="Cambria Math" panose="02040503050406030204" pitchFamily="18" charset="0"/>
                            <a:cs typeface="Arial" panose="020B0604020202020204" pitchFamily="34" charset="0"/>
                          </a:rPr>
                          <m:t>𝑠</m:t>
                        </m:r>
                        <m:r>
                          <a:rPr lang="en-US" altLang="zh-CN" b="0" i="1" smtClean="0">
                            <a:latin typeface="Cambria Math" panose="02040503050406030204" pitchFamily="18" charset="0"/>
                            <a:cs typeface="Arial" panose="020B0604020202020204" pitchFamily="34" charset="0"/>
                          </a:rPr>
                          <m:t> </m:t>
                        </m:r>
                      </m:sub>
                    </m:sSub>
                    <m:r>
                      <a:rPr lang="en-US" altLang="zh-CN" b="0" i="0" smtClean="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1e</a:t>
                </a:r>
                <a:r>
                  <a:rPr lang="en-US" altLang="zh-CN" baseline="30000" dirty="0">
                    <a:latin typeface="Arial" panose="020B0604020202020204" pitchFamily="34" charset="0"/>
                    <a:cs typeface="Arial" panose="020B0604020202020204" pitchFamily="34" charset="0"/>
                  </a:rPr>
                  <a:t>-6</a:t>
                </a:r>
                <a:endParaRPr lang="zh-CN" altLang="en-US" baseline="30000" dirty="0">
                  <a:latin typeface="Arial" panose="020B0604020202020204" pitchFamily="34" charset="0"/>
                  <a:cs typeface="Arial" panose="020B0604020202020204" pitchFamily="34" charset="0"/>
                </a:endParaRPr>
              </a:p>
            </p:txBody>
          </p:sp>
        </mc:Choice>
        <mc:Fallback xmlns="">
          <p:sp>
            <p:nvSpPr>
              <p:cNvPr id="20" name="文本框 19">
                <a:extLst>
                  <a:ext uri="{FF2B5EF4-FFF2-40B4-BE49-F238E27FC236}">
                    <a16:creationId xmlns:a16="http://schemas.microsoft.com/office/drawing/2014/main" id="{92E23BD2-77EE-2E41-4987-556AA1C73957}"/>
                  </a:ext>
                </a:extLst>
              </p:cNvPr>
              <p:cNvSpPr txBox="1">
                <a:spLocks noRot="1" noChangeAspect="1" noMove="1" noResize="1" noEditPoints="1" noAdjustHandles="1" noChangeArrowheads="1" noChangeShapeType="1" noTextEdit="1"/>
              </p:cNvSpPr>
              <p:nvPr/>
            </p:nvSpPr>
            <p:spPr>
              <a:xfrm>
                <a:off x="6676744" y="4403090"/>
                <a:ext cx="6383438" cy="369332"/>
              </a:xfrm>
              <a:prstGeom prst="rect">
                <a:avLst/>
              </a:prstGeom>
              <a:blipFill>
                <a:blip r:embed="rId10"/>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DABC9DA-EC96-D048-BB5B-90E37C6EAEE6}"/>
                  </a:ext>
                </a:extLst>
              </p:cNvPr>
              <p:cNvSpPr txBox="1"/>
              <p:nvPr/>
            </p:nvSpPr>
            <p:spPr>
              <a:xfrm>
                <a:off x="6676744" y="2432160"/>
                <a:ext cx="6623533"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zh-CN" altLang="en-US" i="1" smtClean="0">
                            <a:latin typeface="Cambria Math" panose="02040503050406030204" pitchFamily="18" charset="0"/>
                            <a:cs typeface="Arial" panose="020B0604020202020204" pitchFamily="34" charset="0"/>
                          </a:rPr>
                          <m:t>𝛼</m:t>
                        </m:r>
                      </m:e>
                      <m:sub>
                        <m:r>
                          <a:rPr lang="en-US" altLang="zh-CN" b="0" i="1" smtClean="0">
                            <a:latin typeface="Cambria Math" panose="02040503050406030204" pitchFamily="18" charset="0"/>
                            <a:cs typeface="Arial" panose="020B0604020202020204" pitchFamily="34" charset="0"/>
                          </a:rPr>
                          <m:t>𝑠</m:t>
                        </m:r>
                        <m:r>
                          <a:rPr lang="en-US" altLang="zh-CN" b="0" i="1" smtClean="0">
                            <a:latin typeface="Cambria Math" panose="02040503050406030204" pitchFamily="18" charset="0"/>
                            <a:cs typeface="Arial" panose="020B0604020202020204" pitchFamily="34" charset="0"/>
                          </a:rPr>
                          <m:t> </m:t>
                        </m:r>
                      </m:sub>
                    </m:sSub>
                    <m:r>
                      <a:rPr lang="en-US" altLang="zh-CN" b="0" i="0" smtClean="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1e</a:t>
                </a:r>
                <a:r>
                  <a:rPr lang="en-US" altLang="zh-CN" baseline="30000" dirty="0">
                    <a:latin typeface="Arial" panose="020B0604020202020204" pitchFamily="34" charset="0"/>
                    <a:cs typeface="Arial" panose="020B0604020202020204" pitchFamily="34" charset="0"/>
                  </a:rPr>
                  <a:t>-4</a:t>
                </a:r>
                <a:endParaRPr lang="zh-CN" altLang="en-US" baseline="30000" dirty="0">
                  <a:latin typeface="Arial" panose="020B0604020202020204" pitchFamily="34" charset="0"/>
                  <a:cs typeface="Arial" panose="020B0604020202020204" pitchFamily="34" charset="0"/>
                </a:endParaRPr>
              </a:p>
            </p:txBody>
          </p:sp>
        </mc:Choice>
        <mc:Fallback xmlns="">
          <p:sp>
            <p:nvSpPr>
              <p:cNvPr id="21" name="文本框 20">
                <a:extLst>
                  <a:ext uri="{FF2B5EF4-FFF2-40B4-BE49-F238E27FC236}">
                    <a16:creationId xmlns:a16="http://schemas.microsoft.com/office/drawing/2014/main" id="{2DABC9DA-EC96-D048-BB5B-90E37C6EAEE6}"/>
                  </a:ext>
                </a:extLst>
              </p:cNvPr>
              <p:cNvSpPr txBox="1">
                <a:spLocks noRot="1" noChangeAspect="1" noMove="1" noResize="1" noEditPoints="1" noAdjustHandles="1" noChangeArrowheads="1" noChangeShapeType="1" noTextEdit="1"/>
              </p:cNvSpPr>
              <p:nvPr/>
            </p:nvSpPr>
            <p:spPr>
              <a:xfrm>
                <a:off x="6676744" y="2432160"/>
                <a:ext cx="6623533" cy="369332"/>
              </a:xfrm>
              <a:prstGeom prst="rect">
                <a:avLst/>
              </a:prstGeom>
              <a:blipFill>
                <a:blip r:embed="rId11"/>
                <a:stretch>
                  <a:fillRect t="-9836" b="-2459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35990EB-38E9-92C4-23A6-592D0C20E493}"/>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25634" y="1600170"/>
            <a:ext cx="5848546" cy="182767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2BD1E48-12AF-91AA-3068-99CA6D0CFCAA}"/>
                  </a:ext>
                </a:extLst>
              </p:cNvPr>
              <p:cNvSpPr txBox="1"/>
              <p:nvPr/>
            </p:nvSpPr>
            <p:spPr>
              <a:xfrm>
                <a:off x="2886410" y="6235521"/>
                <a:ext cx="2790487" cy="4011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𝜌</m:t>
                      </m:r>
                      <m:r>
                        <a:rPr lang="en-US" altLang="zh-CN" sz="2000" i="1" smtClean="0">
                          <a:latin typeface="Cambria Math" panose="02040503050406030204" pitchFamily="18" charset="0"/>
                        </a:rPr>
                        <m:t>=</m:t>
                      </m:r>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10</m:t>
                          </m:r>
                        </m:e>
                        <m:sup>
                          <m:r>
                            <a:rPr lang="en-US" altLang="zh-CN" sz="2000" b="0" i="1" smtClean="0">
                              <a:latin typeface="Cambria Math" panose="02040503050406030204" pitchFamily="18" charset="0"/>
                            </a:rPr>
                            <m:t>3∗</m:t>
                          </m:r>
                          <m:r>
                            <a:rPr lang="en-US" altLang="zh-CN" sz="2000" b="0" i="1" smtClean="0">
                              <a:latin typeface="Cambria Math" panose="02040503050406030204" pitchFamily="18" charset="0"/>
                            </a:rPr>
                            <m:t>𝐻𝑉𝑆𝑅</m:t>
                          </m:r>
                        </m:sup>
                      </m:sSup>
                    </m:oMath>
                  </m:oMathPara>
                </a14:m>
                <a:endParaRPr lang="zh-CN" altLang="en-US" sz="2000" dirty="0"/>
              </a:p>
            </p:txBody>
          </p:sp>
        </mc:Choice>
        <mc:Fallback xmlns="">
          <p:sp>
            <p:nvSpPr>
              <p:cNvPr id="3" name="文本框 2">
                <a:extLst>
                  <a:ext uri="{FF2B5EF4-FFF2-40B4-BE49-F238E27FC236}">
                    <a16:creationId xmlns:a16="http://schemas.microsoft.com/office/drawing/2014/main" id="{62BD1E48-12AF-91AA-3068-99CA6D0CFCAA}"/>
                  </a:ext>
                </a:extLst>
              </p:cNvPr>
              <p:cNvSpPr txBox="1">
                <a:spLocks noRot="1" noChangeAspect="1" noMove="1" noResize="1" noEditPoints="1" noAdjustHandles="1" noChangeArrowheads="1" noChangeShapeType="1" noTextEdit="1"/>
              </p:cNvSpPr>
              <p:nvPr/>
            </p:nvSpPr>
            <p:spPr>
              <a:xfrm>
                <a:off x="2886410" y="6235521"/>
                <a:ext cx="2790487" cy="401135"/>
              </a:xfrm>
              <a:prstGeom prst="rect">
                <a:avLst/>
              </a:prstGeom>
              <a:blipFill>
                <a:blip r:embed="rId13"/>
                <a:stretch>
                  <a:fillRect b="-606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FDF01FE-9F81-1AEC-0DDB-449917EC449D}"/>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26393" y="3832700"/>
            <a:ext cx="6078573" cy="1899553"/>
          </a:xfrm>
          <a:prstGeom prst="rect">
            <a:avLst/>
          </a:prstGeom>
        </p:spPr>
      </p:pic>
      <p:sp>
        <p:nvSpPr>
          <p:cNvPr id="6" name="文本框 5">
            <a:extLst>
              <a:ext uri="{FF2B5EF4-FFF2-40B4-BE49-F238E27FC236}">
                <a16:creationId xmlns:a16="http://schemas.microsoft.com/office/drawing/2014/main" id="{9568F03B-6842-1FCD-C5F5-DC1E1968FB89}"/>
              </a:ext>
            </a:extLst>
          </p:cNvPr>
          <p:cNvSpPr txBox="1"/>
          <p:nvPr/>
        </p:nvSpPr>
        <p:spPr>
          <a:xfrm>
            <a:off x="1714278" y="3430159"/>
            <a:ext cx="1828800"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 Initial model ) </a:t>
            </a:r>
            <a:endParaRPr lang="zh-CN" altLang="en-US" b="1"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F620B75C-EC50-01DC-826B-E29B2985AB8F}"/>
              </a:ext>
            </a:extLst>
          </p:cNvPr>
          <p:cNvSpPr txBox="1"/>
          <p:nvPr/>
        </p:nvSpPr>
        <p:spPr>
          <a:xfrm>
            <a:off x="1390395" y="5799222"/>
            <a:ext cx="3478375"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 Reference model ) </a:t>
            </a:r>
            <a:endParaRPr lang="zh-CN" alt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1D19036-6E09-F5B8-3D32-44E0B2B95B14}"/>
                  </a:ext>
                </a:extLst>
              </p:cNvPr>
              <p:cNvSpPr txBox="1"/>
              <p:nvPr/>
            </p:nvSpPr>
            <p:spPr>
              <a:xfrm>
                <a:off x="1188691" y="953108"/>
                <a:ext cx="3092963" cy="414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𝑾</m:t>
                          </m:r>
                        </m:e>
                        <m:sub>
                          <m:r>
                            <a:rPr lang="en-US" altLang="zh-CN" sz="2000" b="1" i="1" smtClean="0">
                              <a:latin typeface="Cambria Math" panose="02040503050406030204" pitchFamily="18" charset="0"/>
                            </a:rPr>
                            <m:t>𝒎</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l-GR" altLang="zh-CN" sz="2000" b="1" i="1" smtClean="0">
                                      <a:solidFill>
                                        <a:srgbClr val="FF0000"/>
                                      </a:solidFill>
                                      <a:latin typeface="Cambria Math" panose="02040503050406030204" pitchFamily="18" charset="0"/>
                                    </a:rPr>
                                  </m:ctrlPr>
                                </m:sSubPr>
                                <m:e>
                                  <m:r>
                                    <a:rPr lang="zh-CN" altLang="el-GR" sz="2000" b="1" i="1">
                                      <a:solidFill>
                                        <a:srgbClr val="FF0000"/>
                                      </a:solidFill>
                                      <a:latin typeface="Cambria Math" panose="02040503050406030204" pitchFamily="18" charset="0"/>
                                    </a:rPr>
                                    <m:t>𝜶</m:t>
                                  </m:r>
                                </m:e>
                                <m:sub>
                                  <m:r>
                                    <a:rPr lang="en-US" altLang="zh-CN" sz="2000" b="1" i="1">
                                      <a:solidFill>
                                        <a:srgbClr val="FF0000"/>
                                      </a:solidFill>
                                      <a:latin typeface="Cambria Math" panose="02040503050406030204" pitchFamily="18" charset="0"/>
                                    </a:rPr>
                                    <m:t>𝒔</m:t>
                                  </m:r>
                                </m:sub>
                              </m:sSub>
                              <m:r>
                                <a:rPr lang="en-US" altLang="zh-CN" sz="2000" b="1" i="1">
                                  <a:latin typeface="Cambria Math" panose="02040503050406030204" pitchFamily="18" charset="0"/>
                                </a:rPr>
                                <m:t>𝑰</m:t>
                              </m:r>
                              <m:r>
                                <a:rPr lang="en-US" altLang="zh-CN" sz="2000" b="1" i="1">
                                  <a:latin typeface="Cambria Math" panose="02040503050406030204" pitchFamily="18" charset="0"/>
                                </a:rPr>
                                <m:t>, </m:t>
                              </m:r>
                              <m:sSub>
                                <m:sSubPr>
                                  <m:ctrlPr>
                                    <a:rPr lang="en-US" altLang="zh-CN" sz="2000" b="1" i="1">
                                      <a:latin typeface="Cambria Math" panose="02040503050406030204" pitchFamily="18" charset="0"/>
                                    </a:rPr>
                                  </m:ctrlPr>
                                </m:sSubPr>
                                <m:e>
                                  <m:r>
                                    <a:rPr lang="zh-CN" altLang="en-US" sz="2000" b="1" i="1">
                                      <a:latin typeface="Cambria Math" panose="02040503050406030204" pitchFamily="18" charset="0"/>
                                    </a:rPr>
                                    <m:t>𝜶</m:t>
                                  </m:r>
                                </m:e>
                                <m:sub>
                                  <m:r>
                                    <a:rPr lang="en-US" altLang="zh-CN" sz="2000" b="1" i="1">
                                      <a:latin typeface="Cambria Math" panose="02040503050406030204" pitchFamily="18" charset="0"/>
                                    </a:rPr>
                                    <m:t>𝒙</m:t>
                                  </m:r>
                                </m:sub>
                              </m:sSub>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𝑾</m:t>
                                  </m:r>
                                </m:e>
                                <m:sub>
                                  <m:r>
                                    <a:rPr lang="en-US" altLang="zh-CN" sz="2000" b="1" i="1">
                                      <a:latin typeface="Cambria Math" panose="02040503050406030204" pitchFamily="18" charset="0"/>
                                    </a:rPr>
                                    <m:t>𝒙</m:t>
                                  </m:r>
                                </m:sub>
                                <m:sup>
                                  <m:r>
                                    <a:rPr lang="en-US" altLang="zh-CN" sz="2000" b="1" i="1">
                                      <a:latin typeface="Cambria Math" panose="02040503050406030204" pitchFamily="18" charset="0"/>
                                    </a:rPr>
                                    <m:t>𝑻</m:t>
                                  </m:r>
                                </m:sup>
                              </m:sSubSup>
                              <m:r>
                                <a:rPr lang="en-US" altLang="zh-CN" sz="2000" b="1" i="1">
                                  <a:latin typeface="Cambria Math" panose="02040503050406030204" pitchFamily="18" charset="0"/>
                                </a:rPr>
                                <m:t>, </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𝒂</m:t>
                                  </m:r>
                                </m:e>
                                <m:sub>
                                  <m:r>
                                    <a:rPr lang="en-US" altLang="zh-CN" sz="2000" b="1" i="1">
                                      <a:latin typeface="Cambria Math" panose="02040503050406030204" pitchFamily="18" charset="0"/>
                                    </a:rPr>
                                    <m:t>𝒛</m:t>
                                  </m:r>
                                </m:sub>
                              </m:sSub>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𝑾</m:t>
                                  </m:r>
                                </m:e>
                                <m:sub>
                                  <m:r>
                                    <a:rPr lang="en-US" altLang="zh-CN" sz="2000" b="1" i="1">
                                      <a:latin typeface="Cambria Math" panose="02040503050406030204" pitchFamily="18" charset="0"/>
                                    </a:rPr>
                                    <m:t>𝒛</m:t>
                                  </m:r>
                                </m:sub>
                                <m:sup>
                                  <m:r>
                                    <a:rPr lang="en-US" altLang="zh-CN" sz="2000" b="1" i="1">
                                      <a:latin typeface="Cambria Math" panose="02040503050406030204" pitchFamily="18" charset="0"/>
                                    </a:rPr>
                                    <m:t>𝑻</m:t>
                                  </m:r>
                                </m:sup>
                              </m:sSubSup>
                            </m:e>
                          </m:d>
                        </m:e>
                        <m:sup>
                          <m:r>
                            <a:rPr lang="en-US" altLang="zh-CN" sz="2000" b="1" i="1" smtClean="0">
                              <a:latin typeface="Cambria Math" panose="02040503050406030204" pitchFamily="18" charset="0"/>
                            </a:rPr>
                            <m:t>𝑻</m:t>
                          </m:r>
                        </m:sup>
                      </m:sSup>
                    </m:oMath>
                  </m:oMathPara>
                </a14:m>
                <a:endParaRPr lang="zh-CN" altLang="en-US" b="1" dirty="0"/>
              </a:p>
            </p:txBody>
          </p:sp>
        </mc:Choice>
        <mc:Fallback xmlns="">
          <p:sp>
            <p:nvSpPr>
              <p:cNvPr id="10" name="文本框 9">
                <a:extLst>
                  <a:ext uri="{FF2B5EF4-FFF2-40B4-BE49-F238E27FC236}">
                    <a16:creationId xmlns:a16="http://schemas.microsoft.com/office/drawing/2014/main" id="{F1D19036-6E09-F5B8-3D32-44E0B2B95B14}"/>
                  </a:ext>
                </a:extLst>
              </p:cNvPr>
              <p:cNvSpPr txBox="1">
                <a:spLocks noRot="1" noChangeAspect="1" noMove="1" noResize="1" noEditPoints="1" noAdjustHandles="1" noChangeArrowheads="1" noChangeShapeType="1" noTextEdit="1"/>
              </p:cNvSpPr>
              <p:nvPr/>
            </p:nvSpPr>
            <p:spPr>
              <a:xfrm>
                <a:off x="1188691" y="953108"/>
                <a:ext cx="3092963" cy="414601"/>
              </a:xfrm>
              <a:prstGeom prst="rect">
                <a:avLst/>
              </a:prstGeom>
              <a:blipFill>
                <a:blip r:embed="rId15"/>
                <a:stretch>
                  <a:fillRect/>
                </a:stretch>
              </a:blipFill>
            </p:spPr>
            <p:txBody>
              <a:bodyPr/>
              <a:lstStyle/>
              <a:p>
                <a:r>
                  <a:rPr lang="zh-CN" altLang="en-US">
                    <a:noFill/>
                  </a:rPr>
                  <a:t> </a:t>
                </a:r>
              </a:p>
            </p:txBody>
          </p:sp>
        </mc:Fallback>
      </mc:AlternateContent>
      <p:sp>
        <p:nvSpPr>
          <p:cNvPr id="23" name="箭头: 上 22">
            <a:extLst>
              <a:ext uri="{FF2B5EF4-FFF2-40B4-BE49-F238E27FC236}">
                <a16:creationId xmlns:a16="http://schemas.microsoft.com/office/drawing/2014/main" id="{7AED4859-FE48-967E-7CF6-3F456B9316D7}"/>
              </a:ext>
            </a:extLst>
          </p:cNvPr>
          <p:cNvSpPr/>
          <p:nvPr/>
        </p:nvSpPr>
        <p:spPr>
          <a:xfrm>
            <a:off x="6052180" y="2273300"/>
            <a:ext cx="265642" cy="528192"/>
          </a:xfrm>
          <a:prstGeom prst="upArrow">
            <a:avLst/>
          </a:prstGeom>
          <a:solidFill>
            <a:srgbClr val="5B9A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B9A8B"/>
              </a:solidFill>
            </a:endParaRPr>
          </a:p>
        </p:txBody>
      </p:sp>
      <p:sp>
        <p:nvSpPr>
          <p:cNvPr id="24" name="箭头: 上 23">
            <a:extLst>
              <a:ext uri="{FF2B5EF4-FFF2-40B4-BE49-F238E27FC236}">
                <a16:creationId xmlns:a16="http://schemas.microsoft.com/office/drawing/2014/main" id="{50609CF4-A95B-8AA6-661D-9934EAB8413A}"/>
              </a:ext>
            </a:extLst>
          </p:cNvPr>
          <p:cNvSpPr/>
          <p:nvPr/>
        </p:nvSpPr>
        <p:spPr>
          <a:xfrm rot="10800000">
            <a:off x="6040043" y="4013633"/>
            <a:ext cx="265642" cy="528192"/>
          </a:xfrm>
          <a:prstGeom prst="upArrow">
            <a:avLst/>
          </a:prstGeom>
          <a:solidFill>
            <a:srgbClr val="5B9A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D3EC7358-9290-A8F8-3C3F-4A732A873651}"/>
                  </a:ext>
                </a:extLst>
              </p:cNvPr>
              <p:cNvSpPr txBox="1"/>
              <p:nvPr/>
            </p:nvSpPr>
            <p:spPr>
              <a:xfrm>
                <a:off x="5839581" y="3124372"/>
                <a:ext cx="8001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altLang="zh-CN" sz="2400" b="1" i="1" smtClean="0">
                              <a:solidFill>
                                <a:srgbClr val="FF0000"/>
                              </a:solidFill>
                              <a:latin typeface="Cambria Math" panose="02040503050406030204" pitchFamily="18" charset="0"/>
                            </a:rPr>
                          </m:ctrlPr>
                        </m:sSubPr>
                        <m:e>
                          <m:r>
                            <a:rPr lang="zh-CN" altLang="el-GR" sz="2400" b="1" i="1">
                              <a:solidFill>
                                <a:srgbClr val="FF0000"/>
                              </a:solidFill>
                              <a:latin typeface="Cambria Math" panose="02040503050406030204" pitchFamily="18" charset="0"/>
                            </a:rPr>
                            <m:t>𝜶</m:t>
                          </m:r>
                        </m:e>
                        <m:sub>
                          <m:r>
                            <a:rPr lang="en-US" altLang="zh-CN" sz="2400" b="1" i="1">
                              <a:solidFill>
                                <a:srgbClr val="FF0000"/>
                              </a:solidFill>
                              <a:latin typeface="Cambria Math" panose="02040503050406030204" pitchFamily="18" charset="0"/>
                            </a:rPr>
                            <m:t>𝒔</m:t>
                          </m:r>
                        </m:sub>
                      </m:sSub>
                    </m:oMath>
                  </m:oMathPara>
                </a14:m>
                <a:endParaRPr lang="zh-CN" altLang="en-US" sz="2400" dirty="0">
                  <a:solidFill>
                    <a:srgbClr val="FF0000"/>
                  </a:solidFill>
                </a:endParaRPr>
              </a:p>
            </p:txBody>
          </p:sp>
        </mc:Choice>
        <mc:Fallback xmlns="">
          <p:sp>
            <p:nvSpPr>
              <p:cNvPr id="26" name="文本框 25">
                <a:extLst>
                  <a:ext uri="{FF2B5EF4-FFF2-40B4-BE49-F238E27FC236}">
                    <a16:creationId xmlns:a16="http://schemas.microsoft.com/office/drawing/2014/main" id="{D3EC7358-9290-A8F8-3C3F-4A732A873651}"/>
                  </a:ext>
                </a:extLst>
              </p:cNvPr>
              <p:cNvSpPr txBox="1">
                <a:spLocks noRot="1" noChangeAspect="1" noMove="1" noResize="1" noEditPoints="1" noAdjustHandles="1" noChangeArrowheads="1" noChangeShapeType="1" noTextEdit="1"/>
              </p:cNvSpPr>
              <p:nvPr/>
            </p:nvSpPr>
            <p:spPr>
              <a:xfrm>
                <a:off x="5839581" y="3124372"/>
                <a:ext cx="800100" cy="461665"/>
              </a:xfrm>
              <a:prstGeom prst="rect">
                <a:avLst/>
              </a:prstGeom>
              <a:blipFill>
                <a:blip r:embed="rId16"/>
                <a:stretch>
                  <a:fillRect/>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C03450AB-0A8D-539B-0CED-C73923A76386}"/>
              </a:ext>
            </a:extLst>
          </p:cNvPr>
          <p:cNvSpPr txBox="1"/>
          <p:nvPr/>
        </p:nvSpPr>
        <p:spPr>
          <a:xfrm>
            <a:off x="5696554" y="1695405"/>
            <a:ext cx="1148745"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Increase</a:t>
            </a:r>
          </a:p>
        </p:txBody>
      </p:sp>
      <p:sp>
        <p:nvSpPr>
          <p:cNvPr id="29" name="文本框 28">
            <a:extLst>
              <a:ext uri="{FF2B5EF4-FFF2-40B4-BE49-F238E27FC236}">
                <a16:creationId xmlns:a16="http://schemas.microsoft.com/office/drawing/2014/main" id="{490C9A67-0240-317E-2A8E-264A8FACC96F}"/>
              </a:ext>
            </a:extLst>
          </p:cNvPr>
          <p:cNvSpPr txBox="1"/>
          <p:nvPr/>
        </p:nvSpPr>
        <p:spPr>
          <a:xfrm>
            <a:off x="5714452" y="4846845"/>
            <a:ext cx="1148745"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De</a:t>
            </a:r>
            <a:r>
              <a:rPr lang="zh-CN" altLang="en-US" sz="1600" dirty="0">
                <a:latin typeface="Arial" panose="020B0604020202020204" pitchFamily="34" charset="0"/>
                <a:cs typeface="Arial" panose="020B0604020202020204" pitchFamily="34" charset="0"/>
              </a:rPr>
              <a:t>crease</a:t>
            </a:r>
          </a:p>
        </p:txBody>
      </p:sp>
    </p:spTree>
    <p:extLst>
      <p:ext uri="{BB962C8B-B14F-4D97-AF65-F5344CB8AC3E}">
        <p14:creationId xmlns:p14="http://schemas.microsoft.com/office/powerpoint/2010/main" val="424947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A3162867-1A4E-9E3D-D13A-7C1689E859E8}"/>
              </a:ext>
            </a:extLst>
          </p:cNvPr>
          <p:cNvSpPr/>
          <p:nvPr/>
        </p:nvSpPr>
        <p:spPr>
          <a:xfrm>
            <a:off x="68160" y="181388"/>
            <a:ext cx="642475" cy="561907"/>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 name="任意多边形: 形状 4">
            <a:extLst>
              <a:ext uri="{FF2B5EF4-FFF2-40B4-BE49-F238E27FC236}">
                <a16:creationId xmlns:a16="http://schemas.microsoft.com/office/drawing/2014/main" id="{1B8E7608-3F4E-3CB5-217F-3B74BCAE8B63}"/>
              </a:ext>
            </a:extLst>
          </p:cNvPr>
          <p:cNvSpPr/>
          <p:nvPr/>
        </p:nvSpPr>
        <p:spPr>
          <a:xfrm>
            <a:off x="829287" y="169556"/>
            <a:ext cx="3205317"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5FF83999-C7C9-786B-54A7-0F3C6AD9EB11}"/>
              </a:ext>
            </a:extLst>
          </p:cNvPr>
          <p:cNvSpPr txBox="1"/>
          <p:nvPr/>
        </p:nvSpPr>
        <p:spPr>
          <a:xfrm>
            <a:off x="186812" y="250853"/>
            <a:ext cx="523823"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04</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403F43AD-7009-072F-85B3-5E4FC2741F63}"/>
              </a:ext>
            </a:extLst>
          </p:cNvPr>
          <p:cNvSpPr txBox="1"/>
          <p:nvPr/>
        </p:nvSpPr>
        <p:spPr>
          <a:xfrm>
            <a:off x="976031" y="208243"/>
            <a:ext cx="1476494" cy="523220"/>
          </a:xfrm>
          <a:prstGeom prst="rect">
            <a:avLst/>
          </a:prstGeom>
          <a:solidFill>
            <a:srgbClr val="E26714"/>
          </a:solidFill>
        </p:spPr>
        <p:txBody>
          <a:bodyPr wrap="none" rtlCol="0">
            <a:spAutoFit/>
          </a:bodyPr>
          <a:lstStyle/>
          <a:p>
            <a:pPr lvl="0" defTabSz="914377">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Results</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FAC6B62-739A-6585-FFC1-9E5EF096B3A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191250" y="868096"/>
            <a:ext cx="4978399" cy="1747338"/>
          </a:xfrm>
          <a:prstGeom prst="rect">
            <a:avLst/>
          </a:prstGeom>
        </p:spPr>
      </p:pic>
      <p:pic>
        <p:nvPicPr>
          <p:cNvPr id="11" name="图片 10">
            <a:extLst>
              <a:ext uri="{FF2B5EF4-FFF2-40B4-BE49-F238E27FC236}">
                <a16:creationId xmlns:a16="http://schemas.microsoft.com/office/drawing/2014/main" id="{EE5F7174-ACC9-EAA1-6A00-F6CD081153D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248652" y="2949706"/>
            <a:ext cx="4920998" cy="1727191"/>
          </a:xfrm>
          <a:prstGeom prst="rect">
            <a:avLst/>
          </a:prstGeom>
        </p:spPr>
      </p:pic>
      <p:pic>
        <p:nvPicPr>
          <p:cNvPr id="13" name="图片 12">
            <a:extLst>
              <a:ext uri="{FF2B5EF4-FFF2-40B4-BE49-F238E27FC236}">
                <a16:creationId xmlns:a16="http://schemas.microsoft.com/office/drawing/2014/main" id="{7CC622A9-2ED5-D71B-0DE1-E1A6A54B9635}"/>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76437" y="1308506"/>
            <a:ext cx="5256293" cy="1750844"/>
          </a:xfrm>
          <a:prstGeom prst="rect">
            <a:avLst/>
          </a:prstGeom>
        </p:spPr>
      </p:pic>
      <p:sp>
        <p:nvSpPr>
          <p:cNvPr id="15" name="文本框 14">
            <a:extLst>
              <a:ext uri="{FF2B5EF4-FFF2-40B4-BE49-F238E27FC236}">
                <a16:creationId xmlns:a16="http://schemas.microsoft.com/office/drawing/2014/main" id="{A131EAD7-22DF-D0DE-8D7F-9DDB09DFE39B}"/>
              </a:ext>
            </a:extLst>
          </p:cNvPr>
          <p:cNvSpPr txBox="1"/>
          <p:nvPr/>
        </p:nvSpPr>
        <p:spPr>
          <a:xfrm>
            <a:off x="1799879" y="3146713"/>
            <a:ext cx="1828800"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 Initial model ) </a:t>
            </a:r>
            <a:endParaRPr lang="zh-CN" altLang="en-US" b="1" dirty="0">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DA61295B-9071-1A55-3D8D-B0FF707CEDF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47447" y="3636380"/>
            <a:ext cx="5185283" cy="1727191"/>
          </a:xfrm>
          <a:prstGeom prst="rect">
            <a:avLst/>
          </a:prstGeom>
        </p:spPr>
      </p:pic>
      <p:sp>
        <p:nvSpPr>
          <p:cNvPr id="17" name="文本框 16">
            <a:extLst>
              <a:ext uri="{FF2B5EF4-FFF2-40B4-BE49-F238E27FC236}">
                <a16:creationId xmlns:a16="http://schemas.microsoft.com/office/drawing/2014/main" id="{67CD49E7-3B2A-9614-CEAB-74EF6B823E52}"/>
              </a:ext>
            </a:extLst>
          </p:cNvPr>
          <p:cNvSpPr txBox="1"/>
          <p:nvPr/>
        </p:nvSpPr>
        <p:spPr>
          <a:xfrm>
            <a:off x="1787402" y="5446703"/>
            <a:ext cx="3478375"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 Reference model ) </a:t>
            </a:r>
            <a:endParaRPr lang="zh-CN" alt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0FC13AF-1DC6-7D08-242A-FD53103000B3}"/>
                  </a:ext>
                </a:extLst>
              </p:cNvPr>
              <p:cNvSpPr txBox="1"/>
              <p:nvPr/>
            </p:nvSpPr>
            <p:spPr>
              <a:xfrm>
                <a:off x="6061898" y="481685"/>
                <a:ext cx="6383438"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zh-CN" altLang="en-US" i="1" smtClean="0">
                            <a:latin typeface="Cambria Math" panose="02040503050406030204" pitchFamily="18" charset="0"/>
                            <a:cs typeface="Arial" panose="020B0604020202020204" pitchFamily="34" charset="0"/>
                          </a:rPr>
                          <m:t>𝛼</m:t>
                        </m:r>
                      </m:e>
                      <m:sub>
                        <m:r>
                          <a:rPr lang="en-US" altLang="zh-CN" b="0" i="1" smtClean="0">
                            <a:latin typeface="Cambria Math" panose="02040503050406030204" pitchFamily="18" charset="0"/>
                            <a:cs typeface="Arial" panose="020B0604020202020204" pitchFamily="34" charset="0"/>
                          </a:rPr>
                          <m:t>𝑠</m:t>
                        </m:r>
                        <m:r>
                          <a:rPr lang="en-US" altLang="zh-CN" b="0" i="1" smtClean="0">
                            <a:latin typeface="Cambria Math" panose="02040503050406030204" pitchFamily="18" charset="0"/>
                            <a:cs typeface="Arial" panose="020B0604020202020204" pitchFamily="34" charset="0"/>
                          </a:rPr>
                          <m:t> </m:t>
                        </m:r>
                      </m:sub>
                    </m:sSub>
                    <m:r>
                      <a:rPr lang="en-US" altLang="zh-CN" b="0" i="0" smtClean="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1e</a:t>
                </a:r>
                <a:r>
                  <a:rPr lang="en-US" altLang="zh-CN" baseline="30000" dirty="0">
                    <a:latin typeface="Arial" panose="020B0604020202020204" pitchFamily="34" charset="0"/>
                    <a:cs typeface="Arial" panose="020B0604020202020204" pitchFamily="34" charset="0"/>
                  </a:rPr>
                  <a:t>-2</a:t>
                </a:r>
                <a:endParaRPr lang="zh-CN" altLang="en-US" baseline="30000" dirty="0">
                  <a:latin typeface="Arial" panose="020B0604020202020204" pitchFamily="34" charset="0"/>
                  <a:cs typeface="Arial" panose="020B0604020202020204" pitchFamily="34" charset="0"/>
                </a:endParaRPr>
              </a:p>
            </p:txBody>
          </p:sp>
        </mc:Choice>
        <mc:Fallback xmlns="">
          <p:sp>
            <p:nvSpPr>
              <p:cNvPr id="18" name="文本框 17">
                <a:extLst>
                  <a:ext uri="{FF2B5EF4-FFF2-40B4-BE49-F238E27FC236}">
                    <a16:creationId xmlns:a16="http://schemas.microsoft.com/office/drawing/2014/main" id="{C0FC13AF-1DC6-7D08-242A-FD53103000B3}"/>
                  </a:ext>
                </a:extLst>
              </p:cNvPr>
              <p:cNvSpPr txBox="1">
                <a:spLocks noRot="1" noChangeAspect="1" noMove="1" noResize="1" noEditPoints="1" noAdjustHandles="1" noChangeArrowheads="1" noChangeShapeType="1" noTextEdit="1"/>
              </p:cNvSpPr>
              <p:nvPr/>
            </p:nvSpPr>
            <p:spPr>
              <a:xfrm>
                <a:off x="6061898" y="481685"/>
                <a:ext cx="6383438" cy="369332"/>
              </a:xfrm>
              <a:prstGeom prst="rect">
                <a:avLst/>
              </a:prstGeom>
              <a:blipFill>
                <a:blip r:embed="rId7"/>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882529B-880C-6708-C645-F8E3C2710FD3}"/>
                  </a:ext>
                </a:extLst>
              </p:cNvPr>
              <p:cNvSpPr txBox="1"/>
              <p:nvPr/>
            </p:nvSpPr>
            <p:spPr>
              <a:xfrm>
                <a:off x="6064251" y="2511347"/>
                <a:ext cx="6623533"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zh-CN" altLang="en-US" i="1" smtClean="0">
                            <a:latin typeface="Cambria Math" panose="02040503050406030204" pitchFamily="18" charset="0"/>
                            <a:cs typeface="Arial" panose="020B0604020202020204" pitchFamily="34" charset="0"/>
                          </a:rPr>
                          <m:t>𝛼</m:t>
                        </m:r>
                      </m:e>
                      <m:sub>
                        <m:r>
                          <a:rPr lang="en-US" altLang="zh-CN" b="0" i="1" smtClean="0">
                            <a:latin typeface="Cambria Math" panose="02040503050406030204" pitchFamily="18" charset="0"/>
                            <a:cs typeface="Arial" panose="020B0604020202020204" pitchFamily="34" charset="0"/>
                          </a:rPr>
                          <m:t>𝑠</m:t>
                        </m:r>
                        <m:r>
                          <a:rPr lang="en-US" altLang="zh-CN" b="0" i="1" smtClean="0">
                            <a:latin typeface="Cambria Math" panose="02040503050406030204" pitchFamily="18" charset="0"/>
                            <a:cs typeface="Arial" panose="020B0604020202020204" pitchFamily="34" charset="0"/>
                          </a:rPr>
                          <m:t> </m:t>
                        </m:r>
                      </m:sub>
                    </m:sSub>
                    <m:r>
                      <a:rPr lang="en-US" altLang="zh-CN" b="0" i="0" smtClean="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1e</a:t>
                </a:r>
                <a:r>
                  <a:rPr lang="en-US" altLang="zh-CN" baseline="30000" dirty="0">
                    <a:latin typeface="Arial" panose="020B0604020202020204" pitchFamily="34" charset="0"/>
                    <a:cs typeface="Arial" panose="020B0604020202020204" pitchFamily="34" charset="0"/>
                  </a:rPr>
                  <a:t>-4</a:t>
                </a:r>
                <a:endParaRPr lang="zh-CN" altLang="en-US" baseline="30000" dirty="0">
                  <a:latin typeface="Arial" panose="020B0604020202020204" pitchFamily="34" charset="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A882529B-880C-6708-C645-F8E3C2710FD3}"/>
                  </a:ext>
                </a:extLst>
              </p:cNvPr>
              <p:cNvSpPr txBox="1">
                <a:spLocks noRot="1" noChangeAspect="1" noMove="1" noResize="1" noEditPoints="1" noAdjustHandles="1" noChangeArrowheads="1" noChangeShapeType="1" noTextEdit="1"/>
              </p:cNvSpPr>
              <p:nvPr/>
            </p:nvSpPr>
            <p:spPr>
              <a:xfrm>
                <a:off x="6064251" y="2511347"/>
                <a:ext cx="6623533" cy="369332"/>
              </a:xfrm>
              <a:prstGeom prst="rect">
                <a:avLst/>
              </a:prstGeom>
              <a:blipFill>
                <a:blip r:embed="rId8"/>
                <a:stretch>
                  <a:fillRect t="-9836" b="-2459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E0F942D5-486A-0BE1-1FD3-409B8FB4103A}"/>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382508" y="4975930"/>
            <a:ext cx="4787142" cy="1680209"/>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0FD8E99-7941-651D-3942-26478BB1A3BE}"/>
                  </a:ext>
                </a:extLst>
              </p:cNvPr>
              <p:cNvSpPr txBox="1"/>
              <p:nvPr/>
            </p:nvSpPr>
            <p:spPr>
              <a:xfrm>
                <a:off x="5922058" y="4606598"/>
                <a:ext cx="6623533" cy="369332"/>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cs typeface="Arial" panose="020B0604020202020204" pitchFamily="34" charset="0"/>
                          </a:rPr>
                        </m:ctrlPr>
                      </m:sSubPr>
                      <m:e>
                        <m:r>
                          <a:rPr lang="zh-CN" altLang="en-US" i="1" smtClean="0">
                            <a:latin typeface="Cambria Math" panose="02040503050406030204" pitchFamily="18" charset="0"/>
                            <a:cs typeface="Arial" panose="020B0604020202020204" pitchFamily="34" charset="0"/>
                          </a:rPr>
                          <m:t>𝛼</m:t>
                        </m:r>
                      </m:e>
                      <m:sub>
                        <m:r>
                          <a:rPr lang="en-US" altLang="zh-CN" b="0" i="1" smtClean="0">
                            <a:latin typeface="Cambria Math" panose="02040503050406030204" pitchFamily="18" charset="0"/>
                            <a:cs typeface="Arial" panose="020B0604020202020204" pitchFamily="34" charset="0"/>
                          </a:rPr>
                          <m:t>𝑠</m:t>
                        </m:r>
                        <m:r>
                          <a:rPr lang="en-US" altLang="zh-CN" b="0" i="1" smtClean="0">
                            <a:latin typeface="Cambria Math" panose="02040503050406030204" pitchFamily="18" charset="0"/>
                            <a:cs typeface="Arial" panose="020B0604020202020204" pitchFamily="34" charset="0"/>
                          </a:rPr>
                          <m:t> </m:t>
                        </m:r>
                      </m:sub>
                    </m:sSub>
                    <m:r>
                      <a:rPr lang="en-US" altLang="zh-CN" b="0" i="0" smtClean="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1e</a:t>
                </a:r>
                <a:r>
                  <a:rPr lang="en-US" altLang="zh-CN" baseline="30000" dirty="0">
                    <a:latin typeface="Arial" panose="020B0604020202020204" pitchFamily="34" charset="0"/>
                    <a:cs typeface="Arial" panose="020B0604020202020204" pitchFamily="34" charset="0"/>
                  </a:rPr>
                  <a:t>-6</a:t>
                </a:r>
                <a:endParaRPr lang="zh-CN" altLang="en-US" baseline="30000" dirty="0">
                  <a:latin typeface="Arial" panose="020B0604020202020204" pitchFamily="34" charset="0"/>
                  <a:cs typeface="Arial" panose="020B0604020202020204" pitchFamily="34" charset="0"/>
                </a:endParaRPr>
              </a:p>
            </p:txBody>
          </p:sp>
        </mc:Choice>
        <mc:Fallback xmlns="">
          <p:sp>
            <p:nvSpPr>
              <p:cNvPr id="20" name="文本框 19">
                <a:extLst>
                  <a:ext uri="{FF2B5EF4-FFF2-40B4-BE49-F238E27FC236}">
                    <a16:creationId xmlns:a16="http://schemas.microsoft.com/office/drawing/2014/main" id="{90FD8E99-7941-651D-3942-26478BB1A3BE}"/>
                  </a:ext>
                </a:extLst>
              </p:cNvPr>
              <p:cNvSpPr txBox="1">
                <a:spLocks noRot="1" noChangeAspect="1" noMove="1" noResize="1" noEditPoints="1" noAdjustHandles="1" noChangeArrowheads="1" noChangeShapeType="1" noTextEdit="1"/>
              </p:cNvSpPr>
              <p:nvPr/>
            </p:nvSpPr>
            <p:spPr>
              <a:xfrm>
                <a:off x="5922058" y="4606598"/>
                <a:ext cx="6623533" cy="369332"/>
              </a:xfrm>
              <a:prstGeom prst="rect">
                <a:avLst/>
              </a:prstGeom>
              <a:blipFill>
                <a:blip r:embed="rId10"/>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1656817-FA67-658D-C9D8-81F07ACF2950}"/>
                  </a:ext>
                </a:extLst>
              </p:cNvPr>
              <p:cNvSpPr txBox="1"/>
              <p:nvPr/>
            </p:nvSpPr>
            <p:spPr>
              <a:xfrm>
                <a:off x="1799879" y="5940601"/>
                <a:ext cx="2000002"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𝜌</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𝑠</m:t>
                              </m:r>
                            </m:sub>
                          </m:sSub>
                          <m:r>
                            <a:rPr lang="en-US" altLang="zh-CN" b="0" i="1" smtClean="0">
                              <a:latin typeface="Cambria Math" panose="02040503050406030204" pitchFamily="18" charset="0"/>
                            </a:rPr>
                            <m:t>+33.289</m:t>
                          </m:r>
                        </m:num>
                        <m:den>
                          <m:r>
                            <a:rPr lang="en-US" altLang="zh-CN" b="0" i="1" smtClean="0">
                              <a:latin typeface="Cambria Math" panose="02040503050406030204" pitchFamily="18" charset="0"/>
                            </a:rPr>
                            <m:t>1.995</m:t>
                          </m:r>
                        </m:den>
                      </m:f>
                    </m:oMath>
                  </m:oMathPara>
                </a14:m>
                <a:endParaRPr lang="zh-CN" altLang="en-US" dirty="0"/>
              </a:p>
            </p:txBody>
          </p:sp>
        </mc:Choice>
        <mc:Fallback xmlns="">
          <p:sp>
            <p:nvSpPr>
              <p:cNvPr id="2" name="文本框 1">
                <a:extLst>
                  <a:ext uri="{FF2B5EF4-FFF2-40B4-BE49-F238E27FC236}">
                    <a16:creationId xmlns:a16="http://schemas.microsoft.com/office/drawing/2014/main" id="{01656817-FA67-658D-C9D8-81F07ACF2950}"/>
                  </a:ext>
                </a:extLst>
              </p:cNvPr>
              <p:cNvSpPr txBox="1">
                <a:spLocks noRot="1" noChangeAspect="1" noMove="1" noResize="1" noEditPoints="1" noAdjustHandles="1" noChangeArrowheads="1" noChangeShapeType="1" noTextEdit="1"/>
              </p:cNvSpPr>
              <p:nvPr/>
            </p:nvSpPr>
            <p:spPr>
              <a:xfrm>
                <a:off x="1799879" y="5940601"/>
                <a:ext cx="2000002" cy="518604"/>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6505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a:extLst>
              <a:ext uri="{FF2B5EF4-FFF2-40B4-BE49-F238E27FC236}">
                <a16:creationId xmlns:a16="http://schemas.microsoft.com/office/drawing/2014/main" id="{C2E122B4-03C0-FF95-01EB-5F0F721AE317}"/>
              </a:ext>
            </a:extLst>
          </p:cNvPr>
          <p:cNvSpPr/>
          <p:nvPr/>
        </p:nvSpPr>
        <p:spPr>
          <a:xfrm>
            <a:off x="195943" y="200733"/>
            <a:ext cx="551404" cy="561907"/>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任意多边形: 形状 2">
            <a:extLst>
              <a:ext uri="{FF2B5EF4-FFF2-40B4-BE49-F238E27FC236}">
                <a16:creationId xmlns:a16="http://schemas.microsoft.com/office/drawing/2014/main" id="{C2CD4AB5-62A1-7BA1-D335-5D61E39FE172}"/>
              </a:ext>
            </a:extLst>
          </p:cNvPr>
          <p:cNvSpPr/>
          <p:nvPr/>
        </p:nvSpPr>
        <p:spPr>
          <a:xfrm>
            <a:off x="115172" y="181295"/>
            <a:ext cx="610972" cy="599975"/>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任意多边形: 形状 7">
            <a:extLst>
              <a:ext uri="{FF2B5EF4-FFF2-40B4-BE49-F238E27FC236}">
                <a16:creationId xmlns:a16="http://schemas.microsoft.com/office/drawing/2014/main" id="{65655036-E95F-2EA3-E22D-E427A3DE4B82}"/>
              </a:ext>
            </a:extLst>
          </p:cNvPr>
          <p:cNvSpPr/>
          <p:nvPr/>
        </p:nvSpPr>
        <p:spPr>
          <a:xfrm>
            <a:off x="850598" y="199230"/>
            <a:ext cx="3409117"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AD142B96-2AF1-FC0A-A9C1-070696F90E81}"/>
              </a:ext>
            </a:extLst>
          </p:cNvPr>
          <p:cNvSpPr txBox="1"/>
          <p:nvPr/>
        </p:nvSpPr>
        <p:spPr>
          <a:xfrm>
            <a:off x="1010002" y="213983"/>
            <a:ext cx="2823165" cy="523220"/>
          </a:xfrm>
          <a:prstGeom prst="rect">
            <a:avLst/>
          </a:prstGeom>
          <a:solidFill>
            <a:srgbClr val="E26714"/>
          </a:solidFill>
        </p:spPr>
        <p:txBody>
          <a:bodyPr wrap="square" rtlCol="0">
            <a:spAutoFit/>
          </a:bodyPr>
          <a:lstStyle/>
          <a:p>
            <a:pPr defTabSz="914377">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Conclusions</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1C3D3A55-C90E-74CE-1E49-4F099B367E09}"/>
              </a:ext>
            </a:extLst>
          </p:cNvPr>
          <p:cNvSpPr txBox="1"/>
          <p:nvPr/>
        </p:nvSpPr>
        <p:spPr>
          <a:xfrm>
            <a:off x="186812" y="250853"/>
            <a:ext cx="523823"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05</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2" name="文本框 1">
            <a:extLst>
              <a:ext uri="{FF2B5EF4-FFF2-40B4-BE49-F238E27FC236}">
                <a16:creationId xmlns:a16="http://schemas.microsoft.com/office/drawing/2014/main" id="{723597B0-A7CF-1CA3-B347-D321047DC9B0}"/>
              </a:ext>
            </a:extLst>
          </p:cNvPr>
          <p:cNvSpPr txBox="1"/>
          <p:nvPr/>
        </p:nvSpPr>
        <p:spPr>
          <a:xfrm>
            <a:off x="1010001" y="1056472"/>
            <a:ext cx="10348561" cy="643253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Conclusions:</a:t>
            </a:r>
          </a:p>
          <a:p>
            <a:endParaRPr lang="en-US" altLang="zh-CN" sz="2800" b="1" dirty="0">
              <a:latin typeface="Arial" panose="020B0604020202020204" pitchFamily="34" charset="0"/>
              <a:cs typeface="Arial" panose="020B0604020202020204" pitchFamily="34" charset="0"/>
            </a:endParaRPr>
          </a:p>
          <a:p>
            <a:pPr marL="285750" indent="-285750">
              <a:lnSpc>
                <a:spcPct val="150000"/>
              </a:lnSpc>
              <a:spcBef>
                <a:spcPts val="600"/>
              </a:spcBef>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ERT combined with ANT successfully delineated the low resistivity anomalies at 25m and 100m, 150m along the survey line</a:t>
            </a:r>
          </a:p>
          <a:p>
            <a:pPr marL="285750" indent="-285750">
              <a:lnSpc>
                <a:spcPct val="150000"/>
              </a:lnSpc>
              <a:spcBef>
                <a:spcPts val="600"/>
              </a:spcBef>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Alternative</a:t>
            </a:r>
            <a:r>
              <a:rPr lang="en-US" altLang="zh-CN" sz="2000" i="0" dirty="0">
                <a:effectLst/>
                <a:latin typeface="Arial" panose="020B0604020202020204" pitchFamily="34" charset="0"/>
                <a:cs typeface="Arial" panose="020B0604020202020204" pitchFamily="34" charset="0"/>
              </a:rPr>
              <a:t> initial and reference models from seismic can help us more thoroughly explore the model space in the electrical resistivity inversion</a:t>
            </a:r>
          </a:p>
          <a:p>
            <a:pPr marL="285750" indent="-285750">
              <a:lnSpc>
                <a:spcPct val="150000"/>
              </a:lnSpc>
              <a:spcBef>
                <a:spcPts val="600"/>
              </a:spcBef>
              <a:buFont typeface="Arial" panose="020B0604020202020204" pitchFamily="34" charset="0"/>
              <a:buChar char="•"/>
            </a:pPr>
            <a:r>
              <a:rPr lang="en-US" altLang="zh-CN" sz="2000" i="0" dirty="0">
                <a:effectLst/>
                <a:latin typeface="Arial" panose="020B0604020202020204" pitchFamily="34" charset="0"/>
                <a:cs typeface="Arial" panose="020B0604020202020204" pitchFamily="34" charset="0"/>
              </a:rPr>
              <a:t>Information from the velocity image can help improve the resolution at depth in ERT inversion (bottom depth of cavities)</a:t>
            </a:r>
          </a:p>
          <a:p>
            <a:pPr marL="285750" indent="-285750">
              <a:lnSpc>
                <a:spcPct val="150000"/>
              </a:lnSpc>
              <a:spcBef>
                <a:spcPts val="600"/>
              </a:spcBef>
              <a:buFont typeface="Arial" panose="020B0604020202020204" pitchFamily="34" charset="0"/>
              <a:buChar char="•"/>
            </a:pPr>
            <a:r>
              <a:rPr lang="en-US" altLang="zh-CN" sz="2000" i="0" dirty="0">
                <a:effectLst/>
                <a:latin typeface="Arial" panose="020B0604020202020204" pitchFamily="34" charset="0"/>
                <a:cs typeface="Arial" panose="020B0604020202020204" pitchFamily="34" charset="0"/>
              </a:rPr>
              <a:t>Uncertainties and non-uniqueness in seismic models should be considered in the future</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52953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E858FF1-5B8D-4A91-A86E-6E2CB4CFEF27}"/>
              </a:ext>
            </a:extLst>
          </p:cNvPr>
          <p:cNvSpPr/>
          <p:nvPr/>
        </p:nvSpPr>
        <p:spPr>
          <a:xfrm>
            <a:off x="0" y="2800144"/>
            <a:ext cx="12289556" cy="1929243"/>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0BE20F58-2D88-4CAC-9A9D-4A251B25FA76}"/>
              </a:ext>
            </a:extLst>
          </p:cNvPr>
          <p:cNvSpPr txBox="1"/>
          <p:nvPr/>
        </p:nvSpPr>
        <p:spPr>
          <a:xfrm>
            <a:off x="4245998" y="1572710"/>
            <a:ext cx="4263208" cy="1015663"/>
          </a:xfrm>
          <a:prstGeom prst="rect">
            <a:avLst/>
          </a:prstGeom>
          <a:noFill/>
        </p:spPr>
        <p:txBody>
          <a:bodyPr wrap="square" rtlCol="0">
            <a:spAutoFit/>
          </a:bodyPr>
          <a:lstStyle/>
          <a:p>
            <a:r>
              <a:rPr lang="en-US" altLang="zh-CN" sz="6000" dirty="0">
                <a:latin typeface="方正特雅宋简体" pitchFamily="2" charset="-122"/>
                <a:ea typeface="方正特雅宋简体" pitchFamily="2" charset="-122"/>
              </a:rPr>
              <a:t>THANKS</a:t>
            </a:r>
            <a:r>
              <a:rPr lang="zh-CN" altLang="en-US" sz="6000" dirty="0">
                <a:latin typeface="方正特雅宋简体" pitchFamily="2" charset="-122"/>
                <a:ea typeface="方正特雅宋简体" pitchFamily="2" charset="-122"/>
              </a:rPr>
              <a:t>！</a:t>
            </a:r>
          </a:p>
        </p:txBody>
      </p:sp>
      <p:pic>
        <p:nvPicPr>
          <p:cNvPr id="10" name="Picture 3" descr="D:\李惠君\logo\0112-新改-21.png"/>
          <p:cNvPicPr>
            <a:picLocks noChangeAspect="1" noChangeArrowheads="1"/>
          </p:cNvPicPr>
          <p:nvPr/>
        </p:nvPicPr>
        <p:blipFill>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2836581" y="1396304"/>
            <a:ext cx="1060980" cy="106098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879B437-2EE9-FEAF-344F-0B719A93912E}"/>
              </a:ext>
            </a:extLst>
          </p:cNvPr>
          <p:cNvSpPr txBox="1"/>
          <p:nvPr/>
        </p:nvSpPr>
        <p:spPr>
          <a:xfrm>
            <a:off x="4393916" y="3898390"/>
            <a:ext cx="4263208" cy="830997"/>
          </a:xfrm>
          <a:prstGeom prst="rect">
            <a:avLst/>
          </a:prstGeom>
          <a:noFill/>
        </p:spPr>
        <p:txBody>
          <a:bodyPr wrap="square" rtlCol="0">
            <a:spAutoFit/>
          </a:bodyPr>
          <a:lstStyle/>
          <a:p>
            <a:r>
              <a:rPr lang="en-US" altLang="zh-CN" sz="4800" dirty="0">
                <a:latin typeface="方正特雅宋简体" pitchFamily="2" charset="-122"/>
                <a:ea typeface="方正特雅宋简体" pitchFamily="2" charset="-122"/>
              </a:rPr>
              <a:t>Q &amp; A?</a:t>
            </a:r>
            <a:endParaRPr lang="zh-CN" altLang="en-US" sz="4800" dirty="0">
              <a:latin typeface="方正特雅宋简体" pitchFamily="2" charset="-122"/>
              <a:ea typeface="方正特雅宋简体" pitchFamily="2" charset="-122"/>
            </a:endParaRPr>
          </a:p>
        </p:txBody>
      </p:sp>
    </p:spTree>
    <p:extLst>
      <p:ext uri="{BB962C8B-B14F-4D97-AF65-F5344CB8AC3E}">
        <p14:creationId xmlns:p14="http://schemas.microsoft.com/office/powerpoint/2010/main" val="82667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李惠君\2018年-1月\南科大ppt模板\DSC_0071副本.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3155"/>
            <a:ext cx="12192001" cy="6872918"/>
          </a:xfrm>
          <a:prstGeom prst="rect">
            <a:avLst/>
          </a:prstGeom>
          <a:noFill/>
          <a:extLst>
            <a:ext uri="{909E8E84-426E-40DD-AFC4-6F175D3DCCD1}">
              <a14:hiddenFill xmlns:a14="http://schemas.microsoft.com/office/drawing/2010/main">
                <a:solidFill>
                  <a:srgbClr val="FFFFFF"/>
                </a:solidFill>
              </a14:hiddenFill>
            </a:ext>
          </a:extLst>
        </p:spPr>
      </p:pic>
      <p:sp>
        <p:nvSpPr>
          <p:cNvPr id="53" name="矩形: 圆角 52">
            <a:extLst>
              <a:ext uri="{FF2B5EF4-FFF2-40B4-BE49-F238E27FC236}">
                <a16:creationId xmlns:a16="http://schemas.microsoft.com/office/drawing/2014/main" id="{EEA7CD5B-6174-47CF-A355-09E50DF00B70}"/>
              </a:ext>
            </a:extLst>
          </p:cNvPr>
          <p:cNvSpPr/>
          <p:nvPr/>
        </p:nvSpPr>
        <p:spPr>
          <a:xfrm>
            <a:off x="-3" y="-3155"/>
            <a:ext cx="12192000" cy="6858000"/>
          </a:xfrm>
          <a:prstGeom prst="roundRect">
            <a:avLst>
              <a:gd name="adj" fmla="val 0"/>
            </a:avLst>
          </a:prstGeom>
          <a:solidFill>
            <a:srgbClr val="FFFFFF">
              <a:alpha val="5607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52" name="直接连接符 51">
            <a:extLst>
              <a:ext uri="{FF2B5EF4-FFF2-40B4-BE49-F238E27FC236}">
                <a16:creationId xmlns:a16="http://schemas.microsoft.com/office/drawing/2014/main" id="{4CE4B92B-B798-493E-89E7-86E80B758CC6}"/>
              </a:ext>
            </a:extLst>
          </p:cNvPr>
          <p:cNvCxnSpPr>
            <a:cxnSpLocks/>
          </p:cNvCxnSpPr>
          <p:nvPr/>
        </p:nvCxnSpPr>
        <p:spPr>
          <a:xfrm>
            <a:off x="3988948" y="1112987"/>
            <a:ext cx="792197"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C6E8B95-98D5-4A96-9711-5741E7609EE1}"/>
              </a:ext>
            </a:extLst>
          </p:cNvPr>
          <p:cNvCxnSpPr>
            <a:cxnSpLocks/>
          </p:cNvCxnSpPr>
          <p:nvPr/>
        </p:nvCxnSpPr>
        <p:spPr>
          <a:xfrm>
            <a:off x="7532248" y="1112987"/>
            <a:ext cx="792197"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E76641AE-29EB-4997-A1E0-1FC891C40EAE}"/>
              </a:ext>
            </a:extLst>
          </p:cNvPr>
          <p:cNvGrpSpPr/>
          <p:nvPr/>
        </p:nvGrpSpPr>
        <p:grpSpPr>
          <a:xfrm>
            <a:off x="3657312" y="2137557"/>
            <a:ext cx="5098300" cy="3814420"/>
            <a:chOff x="3508671" y="2075507"/>
            <a:chExt cx="5098300" cy="3814417"/>
          </a:xfrm>
          <a:solidFill>
            <a:srgbClr val="E26714"/>
          </a:solidFill>
        </p:grpSpPr>
        <p:sp>
          <p:nvSpPr>
            <p:cNvPr id="23" name="矩形: 圆角 22">
              <a:extLst>
                <a:ext uri="{FF2B5EF4-FFF2-40B4-BE49-F238E27FC236}">
                  <a16:creationId xmlns:a16="http://schemas.microsoft.com/office/drawing/2014/main" id="{7CDEB649-9209-411E-B53D-947796D0D66A}"/>
                </a:ext>
              </a:extLst>
            </p:cNvPr>
            <p:cNvSpPr/>
            <p:nvPr/>
          </p:nvSpPr>
          <p:spPr>
            <a:xfrm>
              <a:off x="3585028" y="2075507"/>
              <a:ext cx="5021943" cy="5734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5" name="文本框 24">
              <a:extLst>
                <a:ext uri="{FF2B5EF4-FFF2-40B4-BE49-F238E27FC236}">
                  <a16:creationId xmlns:a16="http://schemas.microsoft.com/office/drawing/2014/main" id="{DDB42A92-ED96-4D50-817D-1FFF10A5B217}"/>
                </a:ext>
              </a:extLst>
            </p:cNvPr>
            <p:cNvSpPr txBox="1"/>
            <p:nvPr/>
          </p:nvSpPr>
          <p:spPr>
            <a:xfrm>
              <a:off x="4778757" y="2079375"/>
              <a:ext cx="2530967" cy="523220"/>
            </a:xfrm>
            <a:prstGeom prst="rect">
              <a:avLst/>
            </a:prstGeom>
            <a:grp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微软雅黑" panose="020B0503020204020204" pitchFamily="34" charset="-122"/>
                  <a:ea typeface="微软雅黑" panose="020B0503020204020204" pitchFamily="34" charset="-122"/>
                </a:rPr>
                <a:t>Introduction</a:t>
              </a:r>
              <a:endParaRPr kumimoji="0" lang="zh-CN" altLang="en-US" sz="28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矩形: 圆角 39">
              <a:extLst>
                <a:ext uri="{FF2B5EF4-FFF2-40B4-BE49-F238E27FC236}">
                  <a16:creationId xmlns:a16="http://schemas.microsoft.com/office/drawing/2014/main" id="{1555F951-5785-4782-ABBB-411AF3030A66}"/>
                </a:ext>
              </a:extLst>
            </p:cNvPr>
            <p:cNvSpPr/>
            <p:nvPr/>
          </p:nvSpPr>
          <p:spPr>
            <a:xfrm>
              <a:off x="3585028" y="2903984"/>
              <a:ext cx="5021943" cy="5734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1" name="文本框 40">
              <a:extLst>
                <a:ext uri="{FF2B5EF4-FFF2-40B4-BE49-F238E27FC236}">
                  <a16:creationId xmlns:a16="http://schemas.microsoft.com/office/drawing/2014/main" id="{DA3E16BB-5CBD-4BAE-8C86-EE6FB64436FE}"/>
                </a:ext>
              </a:extLst>
            </p:cNvPr>
            <p:cNvSpPr txBox="1"/>
            <p:nvPr/>
          </p:nvSpPr>
          <p:spPr>
            <a:xfrm>
              <a:off x="5055906" y="2917220"/>
              <a:ext cx="1514004" cy="523220"/>
            </a:xfrm>
            <a:prstGeom prst="rect">
              <a:avLst/>
            </a:prstGeom>
            <a:grp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Surveys</a:t>
              </a:r>
              <a:endPar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3" name="矩形: 圆角 42">
              <a:extLst>
                <a:ext uri="{FF2B5EF4-FFF2-40B4-BE49-F238E27FC236}">
                  <a16:creationId xmlns:a16="http://schemas.microsoft.com/office/drawing/2014/main" id="{394C2507-3A30-4655-BF2E-F15757134A89}"/>
                </a:ext>
              </a:extLst>
            </p:cNvPr>
            <p:cNvSpPr/>
            <p:nvPr/>
          </p:nvSpPr>
          <p:spPr>
            <a:xfrm>
              <a:off x="3585028" y="3732461"/>
              <a:ext cx="5021943" cy="5734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4" name="文本框 43">
              <a:extLst>
                <a:ext uri="{FF2B5EF4-FFF2-40B4-BE49-F238E27FC236}">
                  <a16:creationId xmlns:a16="http://schemas.microsoft.com/office/drawing/2014/main" id="{ADA4398C-5929-48BE-8025-95FBE5E64B24}"/>
                </a:ext>
              </a:extLst>
            </p:cNvPr>
            <p:cNvSpPr txBox="1"/>
            <p:nvPr/>
          </p:nvSpPr>
          <p:spPr>
            <a:xfrm>
              <a:off x="5078630" y="3767284"/>
              <a:ext cx="1822935" cy="523220"/>
            </a:xfrm>
            <a:prstGeom prst="rect">
              <a:avLst/>
            </a:prstGeom>
            <a:grpFill/>
          </p:spPr>
          <p:txBody>
            <a:bodyPr wrap="none" rtlCol="0">
              <a:spAutoFit/>
            </a:bodyPr>
            <a:lstStyle/>
            <a:p>
              <a:pPr lvl="0" defTabSz="914377">
                <a:defRPr/>
              </a:pPr>
              <a:r>
                <a:rPr lang="en-US" altLang="zh-CN" sz="2800" dirty="0">
                  <a:solidFill>
                    <a:prstClr val="white"/>
                  </a:solidFill>
                  <a:latin typeface="微软雅黑" panose="020B0503020204020204" pitchFamily="34" charset="-122"/>
                  <a:ea typeface="微软雅黑" panose="020B0503020204020204" pitchFamily="34" charset="-122"/>
                </a:rPr>
                <a:t>Methods </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46" name="矩形: 圆角 45">
              <a:extLst>
                <a:ext uri="{FF2B5EF4-FFF2-40B4-BE49-F238E27FC236}">
                  <a16:creationId xmlns:a16="http://schemas.microsoft.com/office/drawing/2014/main" id="{469314F9-9DBE-4443-AD26-71C7E790517A}"/>
                </a:ext>
              </a:extLst>
            </p:cNvPr>
            <p:cNvSpPr/>
            <p:nvPr/>
          </p:nvSpPr>
          <p:spPr>
            <a:xfrm>
              <a:off x="3508671" y="4527781"/>
              <a:ext cx="5021943" cy="5734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8" name="文本框 77">
              <a:extLst>
                <a:ext uri="{FF2B5EF4-FFF2-40B4-BE49-F238E27FC236}">
                  <a16:creationId xmlns:a16="http://schemas.microsoft.com/office/drawing/2014/main" id="{629F4051-76A5-4456-936A-3C219CB0DB0E}"/>
                </a:ext>
              </a:extLst>
            </p:cNvPr>
            <p:cNvSpPr txBox="1"/>
            <p:nvPr/>
          </p:nvSpPr>
          <p:spPr>
            <a:xfrm>
              <a:off x="3738777" y="2096998"/>
              <a:ext cx="513282" cy="523220"/>
            </a:xfrm>
            <a:prstGeom prst="rect">
              <a:avLst/>
            </a:prstGeom>
            <a:grp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01</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79" name="文本框 78">
              <a:extLst>
                <a:ext uri="{FF2B5EF4-FFF2-40B4-BE49-F238E27FC236}">
                  <a16:creationId xmlns:a16="http://schemas.microsoft.com/office/drawing/2014/main" id="{01DD2513-C778-4C83-8B07-6F3FB25B2186}"/>
                </a:ext>
              </a:extLst>
            </p:cNvPr>
            <p:cNvSpPr txBox="1"/>
            <p:nvPr/>
          </p:nvSpPr>
          <p:spPr>
            <a:xfrm>
              <a:off x="3738777" y="2917220"/>
              <a:ext cx="556563" cy="523220"/>
            </a:xfrm>
            <a:prstGeom prst="rect">
              <a:avLst/>
            </a:prstGeom>
            <a:grp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02</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80" name="文本框 79">
              <a:extLst>
                <a:ext uri="{FF2B5EF4-FFF2-40B4-BE49-F238E27FC236}">
                  <a16:creationId xmlns:a16="http://schemas.microsoft.com/office/drawing/2014/main" id="{9AC4F0C3-08C5-4D53-BD1C-ACF6782E6582}"/>
                </a:ext>
              </a:extLst>
            </p:cNvPr>
            <p:cNvSpPr txBox="1"/>
            <p:nvPr/>
          </p:nvSpPr>
          <p:spPr>
            <a:xfrm>
              <a:off x="3738777" y="3755224"/>
              <a:ext cx="567784" cy="523220"/>
            </a:xfrm>
            <a:prstGeom prst="rect">
              <a:avLst/>
            </a:prstGeom>
            <a:grp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03</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cxnSp>
          <p:nvCxnSpPr>
            <p:cNvPr id="7" name="直接连接符 6">
              <a:extLst>
                <a:ext uri="{FF2B5EF4-FFF2-40B4-BE49-F238E27FC236}">
                  <a16:creationId xmlns:a16="http://schemas.microsoft.com/office/drawing/2014/main" id="{1729287F-3424-4F64-B839-918121AD6742}"/>
                </a:ext>
              </a:extLst>
            </p:cNvPr>
            <p:cNvCxnSpPr/>
            <p:nvPr/>
          </p:nvCxnSpPr>
          <p:spPr>
            <a:xfrm>
              <a:off x="4326046" y="2202999"/>
              <a:ext cx="0" cy="312111"/>
            </a:xfrm>
            <a:prstGeom prst="line">
              <a:avLst/>
            </a:prstGeom>
            <a:grpFill/>
            <a:ln w="19050">
              <a:solidFill>
                <a:srgbClr val="B11E17"/>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338C314-36A2-4E49-B879-85A608D6F977}"/>
                </a:ext>
              </a:extLst>
            </p:cNvPr>
            <p:cNvCxnSpPr/>
            <p:nvPr/>
          </p:nvCxnSpPr>
          <p:spPr>
            <a:xfrm>
              <a:off x="4326046" y="3025204"/>
              <a:ext cx="0" cy="312111"/>
            </a:xfrm>
            <a:prstGeom prst="line">
              <a:avLst/>
            </a:prstGeom>
            <a:grpFill/>
            <a:ln w="19050">
              <a:solidFill>
                <a:srgbClr val="B11E17"/>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0E8D8EF-B004-4C3A-93B0-C62FDC5E7A52}"/>
                </a:ext>
              </a:extLst>
            </p:cNvPr>
            <p:cNvCxnSpPr/>
            <p:nvPr/>
          </p:nvCxnSpPr>
          <p:spPr>
            <a:xfrm>
              <a:off x="4326046" y="3861090"/>
              <a:ext cx="0" cy="312111"/>
            </a:xfrm>
            <a:prstGeom prst="line">
              <a:avLst/>
            </a:prstGeom>
            <a:grpFill/>
            <a:ln w="19050">
              <a:solidFill>
                <a:srgbClr val="B11E17"/>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C5E5959-64A7-40F4-8BE4-C72443871C07}"/>
                </a:ext>
              </a:extLst>
            </p:cNvPr>
            <p:cNvCxnSpPr/>
            <p:nvPr/>
          </p:nvCxnSpPr>
          <p:spPr>
            <a:xfrm>
              <a:off x="4326046" y="4688184"/>
              <a:ext cx="0" cy="312111"/>
            </a:xfrm>
            <a:prstGeom prst="line">
              <a:avLst/>
            </a:prstGeom>
            <a:grpFill/>
            <a:ln w="19050">
              <a:solidFill>
                <a:srgbClr val="B11E17"/>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16249E9-7CDD-C530-5418-1FA34897FA83}"/>
                </a:ext>
              </a:extLst>
            </p:cNvPr>
            <p:cNvCxnSpPr/>
            <p:nvPr/>
          </p:nvCxnSpPr>
          <p:spPr>
            <a:xfrm>
              <a:off x="4384215" y="5553422"/>
              <a:ext cx="0" cy="312111"/>
            </a:xfrm>
            <a:prstGeom prst="line">
              <a:avLst/>
            </a:prstGeom>
            <a:grpFill/>
            <a:ln w="19050">
              <a:solidFill>
                <a:srgbClr val="B11E17"/>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FEC3A24-E274-2C93-9AA1-2435D48BA26B}"/>
                </a:ext>
              </a:extLst>
            </p:cNvPr>
            <p:cNvSpPr txBox="1"/>
            <p:nvPr/>
          </p:nvSpPr>
          <p:spPr>
            <a:xfrm>
              <a:off x="5249732" y="4561857"/>
              <a:ext cx="1395255" cy="523220"/>
            </a:xfrm>
            <a:prstGeom prst="rect">
              <a:avLst/>
            </a:prstGeom>
            <a:grpFill/>
          </p:spPr>
          <p:txBody>
            <a:bodyPr wrap="none" rtlCol="0">
              <a:spAutoFit/>
            </a:bodyPr>
            <a:lstStyle/>
            <a:p>
              <a:pPr lvl="0" algn="ctr" defTabSz="914377">
                <a:defRPr/>
              </a:pPr>
              <a:r>
                <a:rPr lang="en-US" altLang="zh-CN" sz="2800" dirty="0">
                  <a:solidFill>
                    <a:prstClr val="white"/>
                  </a:solidFill>
                  <a:latin typeface="微软雅黑" panose="020B0503020204020204" pitchFamily="34" charset="-122"/>
                  <a:ea typeface="微软雅黑" panose="020B0503020204020204" pitchFamily="34" charset="-122"/>
                </a:rPr>
                <a:t>Results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 name="矩形: 圆角 1">
              <a:extLst>
                <a:ext uri="{FF2B5EF4-FFF2-40B4-BE49-F238E27FC236}">
                  <a16:creationId xmlns:a16="http://schemas.microsoft.com/office/drawing/2014/main" id="{87F66442-90F7-7892-2723-C5BF0ABE9C46}"/>
                </a:ext>
              </a:extLst>
            </p:cNvPr>
            <p:cNvSpPr/>
            <p:nvPr/>
          </p:nvSpPr>
          <p:spPr>
            <a:xfrm>
              <a:off x="3585028" y="5303659"/>
              <a:ext cx="5021943" cy="5734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1" name="文本框 80">
              <a:extLst>
                <a:ext uri="{FF2B5EF4-FFF2-40B4-BE49-F238E27FC236}">
                  <a16:creationId xmlns:a16="http://schemas.microsoft.com/office/drawing/2014/main" id="{9C3F657E-B8E6-45A6-B279-DD58F0EFD833}"/>
                </a:ext>
              </a:extLst>
            </p:cNvPr>
            <p:cNvSpPr txBox="1"/>
            <p:nvPr/>
          </p:nvSpPr>
          <p:spPr>
            <a:xfrm>
              <a:off x="3769483" y="5328816"/>
              <a:ext cx="569387" cy="523220"/>
            </a:xfrm>
            <a:prstGeom prst="rect">
              <a:avLst/>
            </a:prstGeom>
            <a:grp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05</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3" name="文本框 2">
              <a:extLst>
                <a:ext uri="{FF2B5EF4-FFF2-40B4-BE49-F238E27FC236}">
                  <a16:creationId xmlns:a16="http://schemas.microsoft.com/office/drawing/2014/main" id="{7BF87ECA-10E4-FC59-06A0-FA29AAD25B83}"/>
                </a:ext>
              </a:extLst>
            </p:cNvPr>
            <p:cNvSpPr txBox="1"/>
            <p:nvPr/>
          </p:nvSpPr>
          <p:spPr>
            <a:xfrm>
              <a:off x="3744679" y="4560937"/>
              <a:ext cx="556563" cy="523220"/>
            </a:xfrm>
            <a:prstGeom prst="rect">
              <a:avLst/>
            </a:prstGeom>
            <a:grp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04</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3F72A51C-B5B5-74CB-B8C7-40BFD874CAEB}"/>
                </a:ext>
              </a:extLst>
            </p:cNvPr>
            <p:cNvSpPr txBox="1"/>
            <p:nvPr/>
          </p:nvSpPr>
          <p:spPr>
            <a:xfrm>
              <a:off x="4782075" y="5366704"/>
              <a:ext cx="2249334" cy="523220"/>
            </a:xfrm>
            <a:prstGeom prst="rect">
              <a:avLst/>
            </a:prstGeom>
            <a:grpFill/>
          </p:spPr>
          <p:txBody>
            <a:bodyPr wrap="none" rtlCol="0">
              <a:spAutoFit/>
            </a:bodyPr>
            <a:lstStyle/>
            <a:p>
              <a:pPr lvl="0" algn="ctr" defTabSz="914377">
                <a:defRPr/>
              </a:pPr>
              <a:r>
                <a:rPr lang="en-US" altLang="zh-CN" sz="2800" dirty="0">
                  <a:solidFill>
                    <a:prstClr val="white"/>
                  </a:solidFill>
                  <a:latin typeface="微软雅黑" panose="020B0503020204020204" pitchFamily="34" charset="-122"/>
                  <a:ea typeface="微软雅黑" panose="020B0503020204020204" pitchFamily="34" charset="-122"/>
                </a:rPr>
                <a:t>Conclusions</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pic>
        <p:nvPicPr>
          <p:cNvPr id="26" name="图片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41808" y="-617415"/>
            <a:ext cx="3750194" cy="2111359"/>
          </a:xfrm>
          <a:prstGeom prst="rect">
            <a:avLst/>
          </a:prstGeom>
        </p:spPr>
      </p:pic>
      <p:sp>
        <p:nvSpPr>
          <p:cNvPr id="5" name="标题 1">
            <a:extLst>
              <a:ext uri="{FF2B5EF4-FFF2-40B4-BE49-F238E27FC236}">
                <a16:creationId xmlns:a16="http://schemas.microsoft.com/office/drawing/2014/main" id="{42D73F57-3134-5B71-914F-5E8E99FAD30B}"/>
              </a:ext>
            </a:extLst>
          </p:cNvPr>
          <p:cNvSpPr txBox="1"/>
          <p:nvPr/>
        </p:nvSpPr>
        <p:spPr>
          <a:xfrm>
            <a:off x="5014072" y="735327"/>
            <a:ext cx="2173941" cy="7975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US" altLang="zh-CN" b="1" dirty="0">
                <a:latin typeface="Arial" panose="020B0604020202020204" pitchFamily="34" charset="0"/>
                <a:cs typeface="Arial" panose="020B0604020202020204" pitchFamily="34" charset="0"/>
              </a:rPr>
              <a:t>Outline</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8577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终止 5">
            <a:extLst>
              <a:ext uri="{FF2B5EF4-FFF2-40B4-BE49-F238E27FC236}">
                <a16:creationId xmlns:a16="http://schemas.microsoft.com/office/drawing/2014/main" id="{1F1F6699-B932-1C2F-86A2-B8D1968E0560}"/>
              </a:ext>
            </a:extLst>
          </p:cNvPr>
          <p:cNvSpPr/>
          <p:nvPr/>
        </p:nvSpPr>
        <p:spPr>
          <a:xfrm>
            <a:off x="-278296" y="172274"/>
            <a:ext cx="2769705" cy="755375"/>
          </a:xfrm>
          <a:prstGeom prst="flowChartTermina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4CC57814-A0FC-2468-86D8-ECA8E5B5FD42}"/>
              </a:ext>
            </a:extLst>
          </p:cNvPr>
          <p:cNvSpPr txBox="1"/>
          <p:nvPr/>
        </p:nvSpPr>
        <p:spPr>
          <a:xfrm>
            <a:off x="205406" y="226795"/>
            <a:ext cx="2418523" cy="646331"/>
          </a:xfrm>
          <a:prstGeom prst="rect">
            <a:avLst/>
          </a:prstGeom>
          <a:noFill/>
        </p:spPr>
        <p:txBody>
          <a:bodyPr wrap="square" rtlCol="0">
            <a:spAutoFit/>
          </a:bodyPr>
          <a:lstStyle/>
          <a:p>
            <a:r>
              <a:rPr lang="en-US" altLang="zh-CN" sz="3600" b="1" dirty="0">
                <a:solidFill>
                  <a:schemeClr val="bg1"/>
                </a:solidFill>
                <a:latin typeface="Aptos" panose="020B0004020202020204" pitchFamily="34" charset="0"/>
              </a:rPr>
              <a:t>Biography</a:t>
            </a:r>
            <a:endParaRPr lang="zh-CN" altLang="en-US" sz="3600" b="1" dirty="0">
              <a:solidFill>
                <a:schemeClr val="bg1"/>
              </a:solidFill>
              <a:latin typeface="Aptos" panose="020B0004020202020204" pitchFamily="34" charset="0"/>
            </a:endParaRPr>
          </a:p>
        </p:txBody>
      </p:sp>
      <p:sp>
        <p:nvSpPr>
          <p:cNvPr id="13" name="文本框 12">
            <a:extLst>
              <a:ext uri="{FF2B5EF4-FFF2-40B4-BE49-F238E27FC236}">
                <a16:creationId xmlns:a16="http://schemas.microsoft.com/office/drawing/2014/main" id="{8A1E26AF-5913-DB25-B4BE-EFADE43737BF}"/>
              </a:ext>
            </a:extLst>
          </p:cNvPr>
          <p:cNvSpPr txBox="1"/>
          <p:nvPr/>
        </p:nvSpPr>
        <p:spPr>
          <a:xfrm>
            <a:off x="4647765" y="3694043"/>
            <a:ext cx="8078943" cy="2646878"/>
          </a:xfrm>
          <a:prstGeom prst="rect">
            <a:avLst/>
          </a:prstGeom>
          <a:noFill/>
        </p:spPr>
        <p:txBody>
          <a:bodyPr wrap="square" rtlCol="0">
            <a:spAutoFit/>
          </a:bodyPr>
          <a:lstStyle/>
          <a:p>
            <a:pPr>
              <a:spcAft>
                <a:spcPts val="600"/>
              </a:spcAft>
            </a:pPr>
            <a:r>
              <a:rPr lang="en-US" altLang="zh-CN" sz="2000" b="1" dirty="0">
                <a:solidFill>
                  <a:schemeClr val="accent6">
                    <a:lumMod val="75000"/>
                  </a:schemeClr>
                </a:solidFill>
                <a:latin typeface="Arial" panose="020B0604020202020204" pitchFamily="34" charset="0"/>
                <a:cs typeface="Arial" panose="020B0604020202020204" pitchFamily="34" charset="0"/>
              </a:rPr>
              <a:t>Honors &amp; Awards</a:t>
            </a:r>
          </a:p>
          <a:p>
            <a:pPr>
              <a:spcBef>
                <a:spcPts val="600"/>
              </a:spcBef>
            </a:pPr>
            <a:r>
              <a:rPr lang="en-US" altLang="zh-CN" sz="1400" b="1" dirty="0">
                <a:latin typeface="Arial" panose="020B0604020202020204" pitchFamily="34" charset="0"/>
                <a:cs typeface="Arial" panose="020B0604020202020204" pitchFamily="34" charset="0"/>
              </a:rPr>
              <a:t>2023  </a:t>
            </a:r>
            <a:r>
              <a:rPr lang="en-US" altLang="zh-CN" sz="1400" b="1" dirty="0">
                <a:solidFill>
                  <a:schemeClr val="accent2">
                    <a:lumMod val="75000"/>
                  </a:schemeClr>
                </a:solidFill>
                <a:latin typeface="Arial" panose="020B0604020202020204" pitchFamily="34" charset="0"/>
                <a:cs typeface="Arial" panose="020B0604020202020204" pitchFamily="34" charset="0"/>
              </a:rPr>
              <a:t>3st Prize</a:t>
            </a:r>
            <a:r>
              <a:rPr lang="en-US" altLang="zh-CN" sz="1400" b="1" dirty="0">
                <a:latin typeface="Arial" panose="020B0604020202020204" pitchFamily="34" charset="0"/>
                <a:cs typeface="Arial" panose="020B0604020202020204" pitchFamily="34" charset="0"/>
              </a:rPr>
              <a:t>, </a:t>
            </a:r>
            <a:r>
              <a:rPr lang="en-US" altLang="zh-CN" sz="1400" b="1" dirty="0">
                <a:latin typeface="Athiti Medium" panose="00000600000000000000" pitchFamily="2" charset="-34"/>
                <a:cs typeface="Athiti Medium" panose="00000600000000000000" pitchFamily="2" charset="-34"/>
              </a:rPr>
              <a:t>Geophysical knowledge competition for university student    </a:t>
            </a:r>
            <a:r>
              <a:rPr lang="en-US" altLang="zh-CN" sz="1400" b="1" dirty="0">
                <a:solidFill>
                  <a:srgbClr val="5C5470"/>
                </a:solidFill>
                <a:latin typeface="Arial" panose="020B0604020202020204" pitchFamily="34" charset="0"/>
                <a:cs typeface="Arial" panose="020B0604020202020204" pitchFamily="34" charset="0"/>
              </a:rPr>
              <a:t>Hefei, China </a:t>
            </a:r>
          </a:p>
          <a:p>
            <a:pPr>
              <a:spcBef>
                <a:spcPts val="1200"/>
              </a:spcBef>
            </a:pPr>
            <a:r>
              <a:rPr lang="en-US" altLang="zh-CN" sz="1400" b="1" dirty="0">
                <a:latin typeface="Arial" panose="020B0604020202020204" pitchFamily="34" charset="0"/>
                <a:cs typeface="Arial" panose="020B0604020202020204" pitchFamily="34" charset="0"/>
              </a:rPr>
              <a:t>2021  </a:t>
            </a:r>
            <a:r>
              <a:rPr lang="en-US" altLang="zh-CN" sz="1400" b="1" dirty="0">
                <a:solidFill>
                  <a:schemeClr val="accent2">
                    <a:lumMod val="75000"/>
                  </a:schemeClr>
                </a:solidFill>
                <a:latin typeface="Arial" panose="020B0604020202020204" pitchFamily="34" charset="0"/>
                <a:cs typeface="Arial" panose="020B0604020202020204" pitchFamily="34" charset="0"/>
              </a:rPr>
              <a:t>2st Prize</a:t>
            </a:r>
            <a:r>
              <a:rPr lang="en-US" altLang="zh-CN" sz="1400" b="1" dirty="0">
                <a:latin typeface="Arial" panose="020B0604020202020204" pitchFamily="34" charset="0"/>
                <a:cs typeface="Arial" panose="020B0604020202020204" pitchFamily="34" charset="0"/>
              </a:rPr>
              <a:t>, </a:t>
            </a:r>
            <a:r>
              <a:rPr lang="en-US" altLang="zh-CN" sz="1400" b="1" dirty="0">
                <a:latin typeface="Athiti Medium" panose="00000600000000000000" pitchFamily="2" charset="-34"/>
                <a:cs typeface="Athiti Medium" panose="00000600000000000000" pitchFamily="2" charset="-34"/>
              </a:rPr>
              <a:t>Geophysical knowledge competition for university student    </a:t>
            </a:r>
            <a:r>
              <a:rPr lang="en-US" altLang="zh-CN" sz="1400" b="1" dirty="0">
                <a:solidFill>
                  <a:srgbClr val="5C5470"/>
                </a:solidFill>
                <a:latin typeface="Arial" panose="020B0604020202020204" pitchFamily="34" charset="0"/>
                <a:cs typeface="Arial" panose="020B0604020202020204" pitchFamily="34" charset="0"/>
              </a:rPr>
              <a:t>Hefei, China</a:t>
            </a:r>
            <a:r>
              <a:rPr lang="en-US" altLang="zh-CN" sz="1400" b="1" dirty="0">
                <a:solidFill>
                  <a:srgbClr val="3399FF"/>
                </a:solidFill>
                <a:latin typeface="Arial" panose="020B0604020202020204" pitchFamily="34" charset="0"/>
                <a:cs typeface="Arial" panose="020B0604020202020204" pitchFamily="34" charset="0"/>
              </a:rPr>
              <a:t> </a:t>
            </a:r>
          </a:p>
          <a:p>
            <a:pPr>
              <a:spcBef>
                <a:spcPts val="1200"/>
              </a:spcBef>
            </a:pPr>
            <a:r>
              <a:rPr lang="en-US" altLang="zh-CN" sz="1400" b="1" dirty="0">
                <a:latin typeface="Arial" panose="020B0604020202020204" pitchFamily="34" charset="0"/>
                <a:cs typeface="Arial" panose="020B0604020202020204" pitchFamily="34" charset="0"/>
              </a:rPr>
              <a:t>2019    </a:t>
            </a:r>
            <a:r>
              <a:rPr lang="en-US" altLang="zh-CN" sz="1400" b="1" dirty="0">
                <a:solidFill>
                  <a:schemeClr val="accent2">
                    <a:lumMod val="75000"/>
                  </a:schemeClr>
                </a:solidFill>
                <a:latin typeface="Arial" panose="020B0604020202020204" pitchFamily="34" charset="0"/>
                <a:cs typeface="Arial" panose="020B0604020202020204" pitchFamily="34" charset="0"/>
              </a:rPr>
              <a:t>Winner</a:t>
            </a:r>
            <a:r>
              <a:rPr lang="en-US" altLang="zh-CN" sz="1400" b="1" dirty="0">
                <a:latin typeface="Arial" panose="020B0604020202020204" pitchFamily="34" charset="0"/>
                <a:cs typeface="Arial" panose="020B0604020202020204" pitchFamily="34" charset="0"/>
              </a:rPr>
              <a:t>,  National Inspiration performances                                    </a:t>
            </a:r>
            <a:r>
              <a:rPr lang="en-US" altLang="zh-CN" sz="1400" b="1" dirty="0">
                <a:solidFill>
                  <a:srgbClr val="5C5470"/>
                </a:solidFill>
                <a:latin typeface="Arial" panose="020B0604020202020204" pitchFamily="34" charset="0"/>
                <a:cs typeface="Arial" panose="020B0604020202020204" pitchFamily="34" charset="0"/>
              </a:rPr>
              <a:t>Hefei, China </a:t>
            </a:r>
          </a:p>
          <a:p>
            <a:pPr>
              <a:spcBef>
                <a:spcPts val="1200"/>
              </a:spcBef>
            </a:pPr>
            <a:endParaRPr lang="en-US" altLang="zh-CN" sz="1800" b="1" dirty="0">
              <a:solidFill>
                <a:srgbClr val="3399FF"/>
              </a:solidFill>
              <a:latin typeface="Arial" panose="020B0604020202020204" pitchFamily="34" charset="0"/>
              <a:cs typeface="Arial" panose="020B0604020202020204" pitchFamily="34" charset="0"/>
            </a:endParaRPr>
          </a:p>
          <a:p>
            <a:pPr>
              <a:spcBef>
                <a:spcPts val="1200"/>
              </a:spcBef>
            </a:pPr>
            <a:r>
              <a:rPr lang="en-US" altLang="zh-CN" b="1" dirty="0">
                <a:latin typeface="Arial" panose="020B0604020202020204" pitchFamily="34" charset="0"/>
                <a:cs typeface="Arial" panose="020B0604020202020204" pitchFamily="34" charset="0"/>
              </a:rPr>
              <a:t> </a:t>
            </a:r>
          </a:p>
          <a:p>
            <a:endParaRPr lang="zh-CN" altLang="en-US" b="1"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DAE2D202-5CDA-396E-8FDB-7B9DC364FABF}"/>
              </a:ext>
            </a:extLst>
          </p:cNvPr>
          <p:cNvSpPr txBox="1"/>
          <p:nvPr/>
        </p:nvSpPr>
        <p:spPr>
          <a:xfrm>
            <a:off x="4647765" y="5232925"/>
            <a:ext cx="6958960" cy="1107996"/>
          </a:xfrm>
          <a:prstGeom prst="rect">
            <a:avLst/>
          </a:prstGeom>
          <a:noFill/>
        </p:spPr>
        <p:txBody>
          <a:bodyPr wrap="square" rtlCol="0">
            <a:spAutoFit/>
          </a:bodyPr>
          <a:lstStyle/>
          <a:p>
            <a:r>
              <a:rPr lang="en-US" altLang="zh-CN" sz="2000" b="1" dirty="0">
                <a:solidFill>
                  <a:schemeClr val="accent6">
                    <a:lumMod val="75000"/>
                  </a:schemeClr>
                </a:solidFill>
                <a:latin typeface="Arial" panose="020B0604020202020204" pitchFamily="34" charset="0"/>
                <a:cs typeface="Arial" panose="020B0604020202020204" pitchFamily="34" charset="0"/>
              </a:rPr>
              <a:t>Specialty </a:t>
            </a:r>
          </a:p>
          <a:p>
            <a:pPr>
              <a:spcBef>
                <a:spcPts val="1200"/>
              </a:spcBef>
            </a:pPr>
            <a:r>
              <a:rPr lang="en-US" altLang="zh-CN" sz="1600" dirty="0">
                <a:latin typeface="Arial" panose="020B0604020202020204" pitchFamily="34" charset="0"/>
                <a:cs typeface="Arial" panose="020B0604020202020204" pitchFamily="34" charset="0"/>
              </a:rPr>
              <a:t>Urban </a:t>
            </a:r>
            <a:r>
              <a:rPr lang="en-US" altLang="zh-CN" sz="1600" b="1" dirty="0">
                <a:solidFill>
                  <a:schemeClr val="accent2">
                    <a:lumMod val="75000"/>
                  </a:schemeClr>
                </a:solidFill>
                <a:latin typeface="Arial" panose="020B0604020202020204" pitchFamily="34" charset="0"/>
                <a:cs typeface="Arial" panose="020B0604020202020204" pitchFamily="34" charset="0"/>
              </a:rPr>
              <a:t>Near-Surface Geophysical </a:t>
            </a:r>
            <a:r>
              <a:rPr lang="en-US" altLang="zh-CN" sz="1600" dirty="0">
                <a:latin typeface="Arial" panose="020B0604020202020204" pitchFamily="34" charset="0"/>
                <a:cs typeface="Arial" panose="020B0604020202020204" pitchFamily="34" charset="0"/>
              </a:rPr>
              <a:t>exploration</a:t>
            </a:r>
            <a:r>
              <a:rPr lang="en-US" altLang="zh-CN" b="1" dirty="0">
                <a:latin typeface="Arial" panose="020B0604020202020204" pitchFamily="34" charset="0"/>
                <a:cs typeface="Arial" panose="020B0604020202020204" pitchFamily="34" charset="0"/>
              </a:rPr>
              <a:t>. </a:t>
            </a:r>
          </a:p>
          <a:p>
            <a:endParaRPr lang="zh-CN" altLang="en-US"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79792094-E52F-C403-2329-280280D5C8E7}"/>
              </a:ext>
            </a:extLst>
          </p:cNvPr>
          <p:cNvSpPr txBox="1"/>
          <p:nvPr/>
        </p:nvSpPr>
        <p:spPr>
          <a:xfrm>
            <a:off x="4621260" y="873126"/>
            <a:ext cx="8078943" cy="3447098"/>
          </a:xfrm>
          <a:prstGeom prst="rect">
            <a:avLst/>
          </a:prstGeom>
          <a:noFill/>
        </p:spPr>
        <p:txBody>
          <a:bodyPr wrap="square" rtlCol="0">
            <a:spAutoFit/>
          </a:bodyPr>
          <a:lstStyle/>
          <a:p>
            <a:pPr>
              <a:spcAft>
                <a:spcPts val="600"/>
              </a:spcAft>
            </a:pPr>
            <a:r>
              <a:rPr lang="en-US" altLang="zh-CN" sz="2000" b="1" dirty="0">
                <a:solidFill>
                  <a:schemeClr val="accent6">
                    <a:lumMod val="75000"/>
                  </a:schemeClr>
                </a:solidFill>
                <a:latin typeface="Arial" panose="020B0604020202020204" pitchFamily="34" charset="0"/>
                <a:cs typeface="Arial" panose="020B0604020202020204" pitchFamily="34" charset="0"/>
              </a:rPr>
              <a:t>Education</a:t>
            </a:r>
          </a:p>
          <a:p>
            <a:pPr>
              <a:spcBef>
                <a:spcPts val="600"/>
              </a:spcBef>
            </a:pPr>
            <a:r>
              <a:rPr lang="en-US" altLang="zh-CN" sz="1600" b="1" dirty="0">
                <a:latin typeface="Arial" panose="020B0604020202020204" pitchFamily="34" charset="0"/>
                <a:cs typeface="Arial" panose="020B0604020202020204" pitchFamily="34" charset="0"/>
              </a:rPr>
              <a:t>Southern University of Science and Technology</a:t>
            </a:r>
            <a:r>
              <a:rPr lang="en-US" altLang="zh-CN" sz="1400" b="1" dirty="0">
                <a:latin typeface="Arial" panose="020B0604020202020204" pitchFamily="34" charset="0"/>
                <a:cs typeface="Arial" panose="020B0604020202020204" pitchFamily="34" charset="0"/>
              </a:rPr>
              <a:t>                         </a:t>
            </a:r>
            <a:r>
              <a:rPr lang="en-US" altLang="zh-CN" sz="1400" b="1" dirty="0">
                <a:solidFill>
                  <a:srgbClr val="5C5470"/>
                </a:solidFill>
                <a:latin typeface="Arial" panose="020B0604020202020204" pitchFamily="34" charset="0"/>
                <a:cs typeface="Arial" panose="020B0604020202020204" pitchFamily="34" charset="0"/>
              </a:rPr>
              <a:t>Shenzhen, China </a:t>
            </a:r>
          </a:p>
          <a:p>
            <a:pPr>
              <a:spcBef>
                <a:spcPts val="1200"/>
              </a:spcBef>
            </a:pPr>
            <a:r>
              <a:rPr lang="en-US" altLang="zh-CN" sz="1400" b="1" i="1" dirty="0">
                <a:latin typeface="Arial" panose="020B0604020202020204" pitchFamily="34" charset="0"/>
                <a:cs typeface="Arial" panose="020B0604020202020204" pitchFamily="34" charset="0"/>
              </a:rPr>
              <a:t>Master of Science in Earth and Space Scienc</a:t>
            </a:r>
            <a:r>
              <a:rPr lang="en-US" altLang="zh-CN" sz="1400" b="1" dirty="0">
                <a:latin typeface="Arial" panose="020B0604020202020204" pitchFamily="34" charset="0"/>
                <a:cs typeface="Arial" panose="020B0604020202020204" pitchFamily="34" charset="0"/>
              </a:rPr>
              <a:t>e                    </a:t>
            </a:r>
            <a:r>
              <a:rPr lang="en-US" altLang="zh-CN" sz="1400" b="1" i="1" dirty="0">
                <a:latin typeface="Arial" panose="020B0604020202020204" pitchFamily="34" charset="0"/>
                <a:cs typeface="Arial" panose="020B0604020202020204" pitchFamily="34" charset="0"/>
              </a:rPr>
              <a:t>Sep. 2022 - Jun. 2025 (expect)</a:t>
            </a:r>
          </a:p>
          <a:p>
            <a:pPr>
              <a:spcBef>
                <a:spcPts val="1200"/>
              </a:spcBef>
            </a:pPr>
            <a:r>
              <a:rPr lang="en-US" altLang="zh-CN" sz="1600" b="1" dirty="0">
                <a:latin typeface="Arial" panose="020B0604020202020204" pitchFamily="34" charset="0"/>
                <a:cs typeface="Arial" panose="020B0604020202020204" pitchFamily="34" charset="0"/>
              </a:rPr>
              <a:t>GPA : 3.56/4.0</a:t>
            </a:r>
          </a:p>
          <a:p>
            <a:pPr>
              <a:spcBef>
                <a:spcPts val="1200"/>
              </a:spcBef>
            </a:pPr>
            <a:r>
              <a:rPr lang="en-US" altLang="zh-CN" sz="1600" b="1" dirty="0">
                <a:latin typeface="Arial" panose="020B0604020202020204" pitchFamily="34" charset="0"/>
                <a:cs typeface="Arial" panose="020B0604020202020204" pitchFamily="34" charset="0"/>
              </a:rPr>
              <a:t>Yangtze University                                                                        </a:t>
            </a:r>
            <a:r>
              <a:rPr lang="en-US" altLang="zh-CN" sz="1400" b="1" dirty="0">
                <a:solidFill>
                  <a:srgbClr val="5C5470"/>
                </a:solidFill>
                <a:latin typeface="Arial" panose="020B0604020202020204" pitchFamily="34" charset="0"/>
                <a:cs typeface="Arial" panose="020B0604020202020204" pitchFamily="34" charset="0"/>
              </a:rPr>
              <a:t>Wuhan, China</a:t>
            </a:r>
          </a:p>
          <a:p>
            <a:pPr>
              <a:spcBef>
                <a:spcPts val="1200"/>
              </a:spcBef>
            </a:pPr>
            <a:r>
              <a:rPr lang="en-US" altLang="zh-CN" sz="1400" b="1" i="1" dirty="0">
                <a:latin typeface="Arial" panose="020B0604020202020204" pitchFamily="34" charset="0"/>
                <a:cs typeface="Arial" panose="020B0604020202020204" pitchFamily="34" charset="0"/>
              </a:rPr>
              <a:t>Bachelor of Geophysics                                                                    Sep. 2018 - Jun. 2022</a:t>
            </a:r>
          </a:p>
          <a:p>
            <a:pPr>
              <a:spcBef>
                <a:spcPts val="1200"/>
              </a:spcBef>
            </a:pPr>
            <a:r>
              <a:rPr lang="en-US" altLang="zh-CN" sz="1600" b="1" dirty="0">
                <a:latin typeface="Arial" panose="020B0604020202020204" pitchFamily="34" charset="0"/>
                <a:cs typeface="Arial" panose="020B0604020202020204" pitchFamily="34" charset="0"/>
              </a:rPr>
              <a:t>GPA : 3.73/5.0 </a:t>
            </a:r>
          </a:p>
          <a:p>
            <a:pPr>
              <a:spcBef>
                <a:spcPts val="1200"/>
              </a:spcBef>
            </a:pPr>
            <a:r>
              <a:rPr lang="en-US" altLang="zh-CN" b="1" dirty="0">
                <a:latin typeface="Arial" panose="020B0604020202020204" pitchFamily="34" charset="0"/>
                <a:cs typeface="Arial" panose="020B0604020202020204" pitchFamily="34" charset="0"/>
              </a:rPr>
              <a:t> </a:t>
            </a:r>
          </a:p>
          <a:p>
            <a:endParaRPr lang="zh-CN" altLang="en-US" b="1"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CCE4CF50-4161-8A64-B0BF-E5D80E96D1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6690" y="1300467"/>
            <a:ext cx="2992342" cy="4787152"/>
          </a:xfrm>
          <a:prstGeom prst="rect">
            <a:avLst/>
          </a:prstGeom>
        </p:spPr>
      </p:pic>
    </p:spTree>
    <p:extLst>
      <p:ext uri="{BB962C8B-B14F-4D97-AF65-F5344CB8AC3E}">
        <p14:creationId xmlns:p14="http://schemas.microsoft.com/office/powerpoint/2010/main" val="245141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D:\李惠君\2018年-1月\南科大ppt模板\DSC_0220.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5803FACC-D517-48F7-BA8E-B18DDEF73388}"/>
              </a:ext>
            </a:extLst>
          </p:cNvPr>
          <p:cNvSpPr/>
          <p:nvPr/>
        </p:nvSpPr>
        <p:spPr>
          <a:xfrm>
            <a:off x="-1" y="-20863"/>
            <a:ext cx="12192000" cy="6857999"/>
          </a:xfrm>
          <a:prstGeom prst="rect">
            <a:avLst/>
          </a:prstGeom>
          <a:gradFill>
            <a:gsLst>
              <a:gs pos="97345">
                <a:schemeClr val="bg1"/>
              </a:gs>
              <a:gs pos="0">
                <a:schemeClr val="bg1">
                  <a:alpha val="93000"/>
                </a:schemeClr>
              </a:gs>
              <a:gs pos="66000">
                <a:schemeClr val="bg1">
                  <a:alpha val="9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8" name="组合 7">
            <a:extLst>
              <a:ext uri="{FF2B5EF4-FFF2-40B4-BE49-F238E27FC236}">
                <a16:creationId xmlns:a16="http://schemas.microsoft.com/office/drawing/2014/main" id="{C85AD177-2B97-4071-A372-701CE30872ED}"/>
              </a:ext>
            </a:extLst>
          </p:cNvPr>
          <p:cNvGrpSpPr/>
          <p:nvPr/>
        </p:nvGrpSpPr>
        <p:grpSpPr>
          <a:xfrm>
            <a:off x="1" y="6326008"/>
            <a:ext cx="12192001" cy="531992"/>
            <a:chOff x="0" y="6037944"/>
            <a:chExt cx="12192001" cy="820056"/>
          </a:xfrm>
          <a:solidFill>
            <a:srgbClr val="E26714"/>
          </a:solidFill>
        </p:grpSpPr>
        <p:sp>
          <p:nvSpPr>
            <p:cNvPr id="23" name="任意多边形: 形状 22">
              <a:extLst>
                <a:ext uri="{FF2B5EF4-FFF2-40B4-BE49-F238E27FC236}">
                  <a16:creationId xmlns:a16="http://schemas.microsoft.com/office/drawing/2014/main" id="{E4E3A7E1-56AA-4F07-B879-3684AD5D362D}"/>
                </a:ext>
              </a:extLst>
            </p:cNvPr>
            <p:cNvSpPr/>
            <p:nvPr/>
          </p:nvSpPr>
          <p:spPr>
            <a:xfrm>
              <a:off x="8548915" y="6037944"/>
              <a:ext cx="3643086" cy="820056"/>
            </a:xfrm>
            <a:custGeom>
              <a:avLst/>
              <a:gdLst>
                <a:gd name="connsiteX0" fmla="*/ 2460281 w 2460281"/>
                <a:gd name="connsiteY0" fmla="*/ 0 h 769460"/>
                <a:gd name="connsiteX1" fmla="*/ 2460281 w 2460281"/>
                <a:gd name="connsiteY1" fmla="*/ 769460 h 769460"/>
                <a:gd name="connsiteX2" fmla="*/ 0 w 2460281"/>
                <a:gd name="connsiteY2" fmla="*/ 769460 h 769460"/>
                <a:gd name="connsiteX3" fmla="*/ 114168 w 2460281"/>
                <a:gd name="connsiteY3" fmla="*/ 754963 h 769460"/>
                <a:gd name="connsiteX4" fmla="*/ 2370653 w 2460281"/>
                <a:gd name="connsiteY4" fmla="*/ 53272 h 76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281" h="769460">
                  <a:moveTo>
                    <a:pt x="2460281" y="0"/>
                  </a:moveTo>
                  <a:lnTo>
                    <a:pt x="2460281" y="769460"/>
                  </a:lnTo>
                  <a:lnTo>
                    <a:pt x="0" y="769460"/>
                  </a:lnTo>
                  <a:lnTo>
                    <a:pt x="114168" y="754963"/>
                  </a:lnTo>
                  <a:cubicBezTo>
                    <a:pt x="1006853" y="622209"/>
                    <a:pt x="1793903" y="369201"/>
                    <a:pt x="2370653" y="532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任意多边形: 形状 34">
              <a:extLst>
                <a:ext uri="{FF2B5EF4-FFF2-40B4-BE49-F238E27FC236}">
                  <a16:creationId xmlns:a16="http://schemas.microsoft.com/office/drawing/2014/main" id="{4909030B-EC09-4D8D-982C-CA89F437EFDB}"/>
                </a:ext>
              </a:extLst>
            </p:cNvPr>
            <p:cNvSpPr/>
            <p:nvPr/>
          </p:nvSpPr>
          <p:spPr>
            <a:xfrm flipH="1">
              <a:off x="0" y="6037944"/>
              <a:ext cx="3643086" cy="820056"/>
            </a:xfrm>
            <a:custGeom>
              <a:avLst/>
              <a:gdLst>
                <a:gd name="connsiteX0" fmla="*/ 2460281 w 2460281"/>
                <a:gd name="connsiteY0" fmla="*/ 0 h 769460"/>
                <a:gd name="connsiteX1" fmla="*/ 2460281 w 2460281"/>
                <a:gd name="connsiteY1" fmla="*/ 769460 h 769460"/>
                <a:gd name="connsiteX2" fmla="*/ 0 w 2460281"/>
                <a:gd name="connsiteY2" fmla="*/ 769460 h 769460"/>
                <a:gd name="connsiteX3" fmla="*/ 114168 w 2460281"/>
                <a:gd name="connsiteY3" fmla="*/ 754963 h 769460"/>
                <a:gd name="connsiteX4" fmla="*/ 2370653 w 2460281"/>
                <a:gd name="connsiteY4" fmla="*/ 53272 h 76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281" h="769460">
                  <a:moveTo>
                    <a:pt x="2460281" y="0"/>
                  </a:moveTo>
                  <a:lnTo>
                    <a:pt x="2460281" y="769460"/>
                  </a:lnTo>
                  <a:lnTo>
                    <a:pt x="0" y="769460"/>
                  </a:lnTo>
                  <a:lnTo>
                    <a:pt x="114168" y="754963"/>
                  </a:lnTo>
                  <a:cubicBezTo>
                    <a:pt x="1006853" y="622209"/>
                    <a:pt x="1793903" y="369201"/>
                    <a:pt x="2370653" y="532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16" name="图片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41808" y="-617415"/>
            <a:ext cx="3750194" cy="2111359"/>
          </a:xfrm>
          <a:prstGeom prst="rect">
            <a:avLst/>
          </a:prstGeom>
        </p:spPr>
      </p:pic>
      <p:pic>
        <p:nvPicPr>
          <p:cNvPr id="2" name="图片 1">
            <a:extLst>
              <a:ext uri="{FF2B5EF4-FFF2-40B4-BE49-F238E27FC236}">
                <a16:creationId xmlns:a16="http://schemas.microsoft.com/office/drawing/2014/main" id="{66381A72-0A7E-37E2-591E-C01B2D83DA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8549" y="1163525"/>
            <a:ext cx="6342796" cy="2035889"/>
          </a:xfrm>
          <a:prstGeom prst="rect">
            <a:avLst/>
          </a:prstGeom>
        </p:spPr>
      </p:pic>
      <p:pic>
        <p:nvPicPr>
          <p:cNvPr id="5" name="图片 4">
            <a:extLst>
              <a:ext uri="{FF2B5EF4-FFF2-40B4-BE49-F238E27FC236}">
                <a16:creationId xmlns:a16="http://schemas.microsoft.com/office/drawing/2014/main" id="{D0524731-BE16-A24C-0D36-D3D72662BB6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768698" y="854184"/>
            <a:ext cx="3664391" cy="2329552"/>
          </a:xfrm>
          <a:prstGeom prst="rect">
            <a:avLst/>
          </a:prstGeom>
        </p:spPr>
      </p:pic>
      <p:sp>
        <p:nvSpPr>
          <p:cNvPr id="6" name="文本框 5">
            <a:extLst>
              <a:ext uri="{FF2B5EF4-FFF2-40B4-BE49-F238E27FC236}">
                <a16:creationId xmlns:a16="http://schemas.microsoft.com/office/drawing/2014/main" id="{A1B62F08-D171-6A58-D275-CBD9E72E40ED}"/>
              </a:ext>
            </a:extLst>
          </p:cNvPr>
          <p:cNvSpPr txBox="1"/>
          <p:nvPr/>
        </p:nvSpPr>
        <p:spPr>
          <a:xfrm>
            <a:off x="1029215" y="5246900"/>
            <a:ext cx="3667462" cy="369332"/>
          </a:xfrm>
          <a:prstGeom prst="rect">
            <a:avLst/>
          </a:prstGeom>
          <a:noFill/>
        </p:spPr>
        <p:txBody>
          <a:bodyPr wrap="square" rtlCol="0">
            <a:spAutoFit/>
          </a:bodyPr>
          <a:lstStyle/>
          <a:p>
            <a:r>
              <a:rPr lang="pt-BR" altLang="zh-CN" b="0" i="0" dirty="0">
                <a:solidFill>
                  <a:srgbClr val="202122"/>
                </a:solidFill>
                <a:effectLst/>
                <a:latin typeface="Arial" panose="020B0604020202020204" pitchFamily="34" charset="0"/>
              </a:rPr>
              <a:t>CaCO</a:t>
            </a:r>
            <a:r>
              <a:rPr lang="pt-BR" altLang="zh-CN" b="0" i="0" baseline="-25000" dirty="0">
                <a:solidFill>
                  <a:srgbClr val="202122"/>
                </a:solidFill>
                <a:effectLst/>
                <a:latin typeface="Arial" panose="020B0604020202020204" pitchFamily="34" charset="0"/>
              </a:rPr>
              <a:t>3</a:t>
            </a:r>
            <a:r>
              <a:rPr lang="pt-BR" altLang="zh-CN" b="0" i="0" dirty="0">
                <a:solidFill>
                  <a:srgbClr val="202122"/>
                </a:solidFill>
                <a:effectLst/>
                <a:latin typeface="Arial" panose="020B0604020202020204" pitchFamily="34" charset="0"/>
              </a:rPr>
              <a:t>+H</a:t>
            </a:r>
            <a:r>
              <a:rPr lang="pt-BR" altLang="zh-CN" b="0" i="0" baseline="-25000" dirty="0">
                <a:solidFill>
                  <a:srgbClr val="202122"/>
                </a:solidFill>
                <a:effectLst/>
                <a:latin typeface="Arial" panose="020B0604020202020204" pitchFamily="34" charset="0"/>
              </a:rPr>
              <a:t>2</a:t>
            </a:r>
            <a:r>
              <a:rPr lang="pt-BR" altLang="zh-CN" b="0" i="0" dirty="0">
                <a:solidFill>
                  <a:srgbClr val="202122"/>
                </a:solidFill>
                <a:effectLst/>
                <a:latin typeface="Arial" panose="020B0604020202020204" pitchFamily="34" charset="0"/>
              </a:rPr>
              <a:t>O+CO</a:t>
            </a:r>
            <a:r>
              <a:rPr lang="pt-BR" altLang="zh-CN" b="0" i="0" baseline="-25000" dirty="0">
                <a:solidFill>
                  <a:srgbClr val="202122"/>
                </a:solidFill>
                <a:effectLst/>
                <a:latin typeface="Arial" panose="020B0604020202020204" pitchFamily="34" charset="0"/>
              </a:rPr>
              <a:t>2</a:t>
            </a:r>
            <a:r>
              <a:rPr lang="pt-BR" altLang="zh-CN" b="0" i="0" dirty="0">
                <a:solidFill>
                  <a:srgbClr val="202122"/>
                </a:solidFill>
                <a:effectLst/>
                <a:latin typeface="Arial" panose="020B0604020202020204" pitchFamily="34" charset="0"/>
              </a:rPr>
              <a:t>--&gt;Ca(HCO</a:t>
            </a:r>
            <a:r>
              <a:rPr lang="pt-BR" altLang="zh-CN" b="0" i="0" baseline="-25000" dirty="0">
                <a:solidFill>
                  <a:srgbClr val="202122"/>
                </a:solidFill>
                <a:effectLst/>
                <a:latin typeface="Arial" panose="020B0604020202020204" pitchFamily="34" charset="0"/>
              </a:rPr>
              <a:t>3</a:t>
            </a:r>
            <a:r>
              <a:rPr lang="pt-BR" altLang="zh-CN" b="0" i="0" dirty="0">
                <a:solidFill>
                  <a:srgbClr val="202122"/>
                </a:solidFill>
                <a:effectLst/>
                <a:latin typeface="Arial" panose="020B0604020202020204" pitchFamily="34" charset="0"/>
              </a:rPr>
              <a:t>)</a:t>
            </a:r>
            <a:r>
              <a:rPr lang="pt-BR" altLang="zh-CN" b="0" i="0" baseline="-25000" dirty="0">
                <a:solidFill>
                  <a:srgbClr val="202122"/>
                </a:solidFill>
                <a:effectLst/>
                <a:latin typeface="Arial" panose="020B0604020202020204" pitchFamily="34" charset="0"/>
              </a:rPr>
              <a:t>2</a:t>
            </a:r>
            <a:endParaRPr lang="zh-CN" altLang="en-US" dirty="0"/>
          </a:p>
        </p:txBody>
      </p:sp>
      <p:pic>
        <p:nvPicPr>
          <p:cNvPr id="11" name="图片 10">
            <a:extLst>
              <a:ext uri="{FF2B5EF4-FFF2-40B4-BE49-F238E27FC236}">
                <a16:creationId xmlns:a16="http://schemas.microsoft.com/office/drawing/2014/main" id="{7EBFB80D-FD1F-D428-9D56-497CFC828A7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10550" y="3537828"/>
            <a:ext cx="4580688" cy="2893437"/>
          </a:xfrm>
          <a:prstGeom prst="rect">
            <a:avLst/>
          </a:prstGeom>
        </p:spPr>
      </p:pic>
      <p:pic>
        <p:nvPicPr>
          <p:cNvPr id="20" name="图片 19">
            <a:extLst>
              <a:ext uri="{FF2B5EF4-FFF2-40B4-BE49-F238E27FC236}">
                <a16:creationId xmlns:a16="http://schemas.microsoft.com/office/drawing/2014/main" id="{24272A74-018E-84CE-3160-ECA3C9A1F58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67614" y="3521281"/>
            <a:ext cx="2205015" cy="1970131"/>
          </a:xfrm>
          <a:prstGeom prst="rect">
            <a:avLst/>
          </a:prstGeom>
          <a:effectLst/>
        </p:spPr>
      </p:pic>
      <p:sp>
        <p:nvSpPr>
          <p:cNvPr id="21" name="文本框 20">
            <a:extLst>
              <a:ext uri="{FF2B5EF4-FFF2-40B4-BE49-F238E27FC236}">
                <a16:creationId xmlns:a16="http://schemas.microsoft.com/office/drawing/2014/main" id="{212E7A1C-3A32-AF4E-63E5-2598A37E42A4}"/>
              </a:ext>
            </a:extLst>
          </p:cNvPr>
          <p:cNvSpPr txBox="1"/>
          <p:nvPr/>
        </p:nvSpPr>
        <p:spPr>
          <a:xfrm>
            <a:off x="1077120" y="4582941"/>
            <a:ext cx="2578155" cy="400110"/>
          </a:xfrm>
          <a:prstGeom prst="rect">
            <a:avLst/>
          </a:prstGeom>
          <a:noFill/>
        </p:spPr>
        <p:txBody>
          <a:bodyPr wrap="square" rtlCol="0">
            <a:spAutoFit/>
          </a:bodyPr>
          <a:lstStyle/>
          <a:p>
            <a:r>
              <a:rPr lang="en-US" altLang="zh-CN" sz="2000" b="1" dirty="0">
                <a:solidFill>
                  <a:schemeClr val="accent2">
                    <a:lumMod val="75000"/>
                  </a:schemeClr>
                </a:solidFill>
                <a:latin typeface="+mn-ea"/>
              </a:rPr>
              <a:t>Calcite</a:t>
            </a:r>
            <a:r>
              <a:rPr lang="zh-CN" altLang="en-US" sz="2000" b="1" dirty="0">
                <a:latin typeface="+mn-ea"/>
              </a:rPr>
              <a:t>，</a:t>
            </a:r>
            <a:r>
              <a:rPr lang="en-US" altLang="zh-CN" sz="2000" b="1" dirty="0">
                <a:solidFill>
                  <a:schemeClr val="accent2">
                    <a:lumMod val="75000"/>
                  </a:schemeClr>
                </a:solidFill>
                <a:latin typeface="+mn-ea"/>
              </a:rPr>
              <a:t>Dolomite</a:t>
            </a:r>
            <a:r>
              <a:rPr lang="en-US" altLang="zh-CN" sz="2000" b="1" dirty="0">
                <a:latin typeface="+mn-ea"/>
              </a:rPr>
              <a:t>…</a:t>
            </a:r>
            <a:endParaRPr lang="zh-CN" altLang="en-US" sz="2000" b="1" dirty="0">
              <a:latin typeface="+mn-ea"/>
            </a:endParaRPr>
          </a:p>
        </p:txBody>
      </p:sp>
      <p:sp>
        <p:nvSpPr>
          <p:cNvPr id="22" name="文本框 21">
            <a:extLst>
              <a:ext uri="{FF2B5EF4-FFF2-40B4-BE49-F238E27FC236}">
                <a16:creationId xmlns:a16="http://schemas.microsoft.com/office/drawing/2014/main" id="{CA361871-CAA6-79E3-7786-98A85EAA6D04}"/>
              </a:ext>
            </a:extLst>
          </p:cNvPr>
          <p:cNvSpPr txBox="1"/>
          <p:nvPr/>
        </p:nvSpPr>
        <p:spPr>
          <a:xfrm>
            <a:off x="300762" y="3996418"/>
            <a:ext cx="5494427" cy="400110"/>
          </a:xfrm>
          <a:prstGeom prst="rect">
            <a:avLst/>
          </a:prstGeom>
          <a:noFill/>
        </p:spPr>
        <p:txBody>
          <a:bodyPr wrap="square" rtlCol="0">
            <a:spAutoFit/>
          </a:bodyPr>
          <a:lstStyle/>
          <a:p>
            <a:r>
              <a:rPr lang="en-US" altLang="zh-CN" sz="2000" b="1" dirty="0">
                <a:latin typeface="+mn-ea"/>
              </a:rPr>
              <a:t>Pipelines , Groundwater extraction…</a:t>
            </a:r>
            <a:endParaRPr lang="zh-CN" altLang="en-US" sz="2000" b="1" dirty="0">
              <a:latin typeface="+mn-ea"/>
            </a:endParaRPr>
          </a:p>
        </p:txBody>
      </p:sp>
      <p:sp>
        <p:nvSpPr>
          <p:cNvPr id="29" name="任意多边形: 形状 28">
            <a:extLst>
              <a:ext uri="{FF2B5EF4-FFF2-40B4-BE49-F238E27FC236}">
                <a16:creationId xmlns:a16="http://schemas.microsoft.com/office/drawing/2014/main" id="{36B9333A-A097-9D63-6E27-C6EF464AE55D}"/>
              </a:ext>
            </a:extLst>
          </p:cNvPr>
          <p:cNvSpPr/>
          <p:nvPr/>
        </p:nvSpPr>
        <p:spPr>
          <a:xfrm>
            <a:off x="838418" y="200733"/>
            <a:ext cx="4275941"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任意多边形: 形状 29">
            <a:extLst>
              <a:ext uri="{FF2B5EF4-FFF2-40B4-BE49-F238E27FC236}">
                <a16:creationId xmlns:a16="http://schemas.microsoft.com/office/drawing/2014/main" id="{4AB123EC-4CF8-64D3-CD37-7D0E48FC796D}"/>
              </a:ext>
            </a:extLst>
          </p:cNvPr>
          <p:cNvSpPr/>
          <p:nvPr/>
        </p:nvSpPr>
        <p:spPr>
          <a:xfrm>
            <a:off x="195943" y="200733"/>
            <a:ext cx="551404" cy="561907"/>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1" name="文本框 30">
            <a:extLst>
              <a:ext uri="{FF2B5EF4-FFF2-40B4-BE49-F238E27FC236}">
                <a16:creationId xmlns:a16="http://schemas.microsoft.com/office/drawing/2014/main" id="{02DD0761-F027-8F57-0EB8-2B53FDF4FE42}"/>
              </a:ext>
            </a:extLst>
          </p:cNvPr>
          <p:cNvSpPr txBox="1"/>
          <p:nvPr/>
        </p:nvSpPr>
        <p:spPr>
          <a:xfrm>
            <a:off x="844267" y="255460"/>
            <a:ext cx="4037359" cy="461665"/>
          </a:xfrm>
          <a:prstGeom prst="rect">
            <a:avLst/>
          </a:prstGeom>
          <a:solidFill>
            <a:srgbClr val="E26714"/>
          </a:solidFill>
        </p:spPr>
        <p:txBody>
          <a:bodyPr wrap="square" rtlCol="0">
            <a:spAutoFit/>
          </a:bodyPr>
          <a:lstStyle/>
          <a:p>
            <a:pPr defTabSz="914377">
              <a:defRPr/>
            </a:pPr>
            <a:r>
              <a:rPr lang="zh-CN" altLang="en-US" sz="2400" b="1" dirty="0">
                <a:solidFill>
                  <a:prstClr val="white"/>
                </a:solidFill>
                <a:latin typeface="微软雅黑" panose="020B0503020204020204" pitchFamily="34" charset="-122"/>
                <a:ea typeface="微软雅黑" panose="020B0503020204020204" pitchFamily="34" charset="-122"/>
              </a:rPr>
              <a:t>    </a:t>
            </a:r>
            <a:r>
              <a:rPr lang="en-US" altLang="zh-CN" sz="2400" b="1" dirty="0">
                <a:solidFill>
                  <a:prstClr val="white"/>
                </a:solidFill>
                <a:latin typeface="微软雅黑" panose="020B0503020204020204" pitchFamily="34" charset="-122"/>
                <a:ea typeface="微软雅黑" panose="020B0503020204020204" pitchFamily="34" charset="-122"/>
              </a:rPr>
              <a:t>Introduction</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25AD902E-24BE-5518-1E85-0B68880640F8}"/>
              </a:ext>
            </a:extLst>
          </p:cNvPr>
          <p:cNvSpPr txBox="1"/>
          <p:nvPr/>
        </p:nvSpPr>
        <p:spPr>
          <a:xfrm>
            <a:off x="286708" y="255460"/>
            <a:ext cx="466794" cy="461665"/>
          </a:xfrm>
          <a:prstGeom prst="rect">
            <a:avLst/>
          </a:prstGeom>
          <a:solidFill>
            <a:srgbClr val="E26714"/>
          </a:solid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01</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Tree>
    <p:extLst>
      <p:ext uri="{BB962C8B-B14F-4D97-AF65-F5344CB8AC3E}">
        <p14:creationId xmlns:p14="http://schemas.microsoft.com/office/powerpoint/2010/main" val="222715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2C2D4C0-3A76-07A2-E00D-0F92B01425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
          <a:stretch/>
        </p:blipFill>
        <p:spPr>
          <a:xfrm>
            <a:off x="317215" y="1346721"/>
            <a:ext cx="4841301" cy="3476820"/>
          </a:xfrm>
          <a:prstGeom prst="rect">
            <a:avLst/>
          </a:prstGeom>
        </p:spPr>
      </p:pic>
      <p:sp>
        <p:nvSpPr>
          <p:cNvPr id="7" name="任意多边形: 形状 6">
            <a:extLst>
              <a:ext uri="{FF2B5EF4-FFF2-40B4-BE49-F238E27FC236}">
                <a16:creationId xmlns:a16="http://schemas.microsoft.com/office/drawing/2014/main" id="{62BC4E78-CF6E-B0FC-D23D-28B9A6F7FB10}"/>
              </a:ext>
            </a:extLst>
          </p:cNvPr>
          <p:cNvSpPr/>
          <p:nvPr/>
        </p:nvSpPr>
        <p:spPr>
          <a:xfrm>
            <a:off x="838418" y="200733"/>
            <a:ext cx="4275941"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任意多边形: 形状 7">
            <a:extLst>
              <a:ext uri="{FF2B5EF4-FFF2-40B4-BE49-F238E27FC236}">
                <a16:creationId xmlns:a16="http://schemas.microsoft.com/office/drawing/2014/main" id="{0B8404C9-133E-4F70-5B91-BB5B00B52437}"/>
              </a:ext>
            </a:extLst>
          </p:cNvPr>
          <p:cNvSpPr/>
          <p:nvPr/>
        </p:nvSpPr>
        <p:spPr>
          <a:xfrm>
            <a:off x="195943" y="200733"/>
            <a:ext cx="551404" cy="561907"/>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D2146885-6594-5F54-71A9-A13DAC8256B5}"/>
              </a:ext>
            </a:extLst>
          </p:cNvPr>
          <p:cNvSpPr txBox="1"/>
          <p:nvPr/>
        </p:nvSpPr>
        <p:spPr>
          <a:xfrm>
            <a:off x="844267" y="255460"/>
            <a:ext cx="4037359" cy="461665"/>
          </a:xfrm>
          <a:prstGeom prst="rect">
            <a:avLst/>
          </a:prstGeom>
          <a:solidFill>
            <a:srgbClr val="E26714"/>
          </a:solidFill>
        </p:spPr>
        <p:txBody>
          <a:bodyPr wrap="square" rtlCol="0">
            <a:spAutoFit/>
          </a:bodyPr>
          <a:lstStyle/>
          <a:p>
            <a:pPr defTabSz="914377">
              <a:defRPr/>
            </a:pPr>
            <a:r>
              <a:rPr lang="zh-CN" altLang="en-US" sz="2400" b="1" dirty="0">
                <a:solidFill>
                  <a:prstClr val="white"/>
                </a:solidFill>
                <a:latin typeface="微软雅黑" panose="020B0503020204020204" pitchFamily="34" charset="-122"/>
                <a:ea typeface="微软雅黑" panose="020B0503020204020204" pitchFamily="34" charset="-122"/>
              </a:rPr>
              <a:t>    </a:t>
            </a:r>
            <a:r>
              <a:rPr lang="en-US" altLang="zh-CN" sz="2400" b="1" dirty="0">
                <a:solidFill>
                  <a:prstClr val="white"/>
                </a:solidFill>
                <a:latin typeface="微软雅黑" panose="020B0503020204020204" pitchFamily="34" charset="-122"/>
                <a:ea typeface="微软雅黑" panose="020B0503020204020204" pitchFamily="34" charset="-122"/>
              </a:rPr>
              <a:t>Introduction</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8ADBFD9C-8ACC-DF55-338A-00EA5FDC2D3B}"/>
              </a:ext>
            </a:extLst>
          </p:cNvPr>
          <p:cNvSpPr txBox="1"/>
          <p:nvPr/>
        </p:nvSpPr>
        <p:spPr>
          <a:xfrm>
            <a:off x="286708" y="255460"/>
            <a:ext cx="466794" cy="461665"/>
          </a:xfrm>
          <a:prstGeom prst="rect">
            <a:avLst/>
          </a:prstGeom>
          <a:solidFill>
            <a:srgbClr val="E26714"/>
          </a:solid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01</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
        <p:nvSpPr>
          <p:cNvPr id="13" name="流程图: 摘录 12">
            <a:extLst>
              <a:ext uri="{FF2B5EF4-FFF2-40B4-BE49-F238E27FC236}">
                <a16:creationId xmlns:a16="http://schemas.microsoft.com/office/drawing/2014/main" id="{13EF716B-890E-962C-3683-FCD6C4F24A2A}"/>
              </a:ext>
            </a:extLst>
          </p:cNvPr>
          <p:cNvSpPr/>
          <p:nvPr/>
        </p:nvSpPr>
        <p:spPr>
          <a:xfrm>
            <a:off x="2880234" y="2579573"/>
            <a:ext cx="205866" cy="208714"/>
          </a:xfrm>
          <a:prstGeom prst="flowChartExtract">
            <a:avLst/>
          </a:prstGeom>
          <a:solidFill>
            <a:srgbClr val="F6635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a:extLst>
              <a:ext uri="{FF2B5EF4-FFF2-40B4-BE49-F238E27FC236}">
                <a16:creationId xmlns:a16="http://schemas.microsoft.com/office/drawing/2014/main" id="{5F433C8D-AAFC-54AA-9E75-BA15472F248D}"/>
              </a:ext>
            </a:extLst>
          </p:cNvPr>
          <p:cNvGraphicFramePr>
            <a:graphicFrameLocks noGrp="1"/>
          </p:cNvGraphicFramePr>
          <p:nvPr>
            <p:extLst>
              <p:ext uri="{D42A27DB-BD31-4B8C-83A1-F6EECF244321}">
                <p14:modId xmlns:p14="http://schemas.microsoft.com/office/powerpoint/2010/main" val="639173043"/>
              </p:ext>
            </p:extLst>
          </p:nvPr>
        </p:nvGraphicFramePr>
        <p:xfrm>
          <a:off x="6340613" y="4373664"/>
          <a:ext cx="4473214" cy="2261459"/>
        </p:xfrm>
        <a:graphic>
          <a:graphicData uri="http://schemas.openxmlformats.org/drawingml/2006/table">
            <a:tbl>
              <a:tblPr firstRow="1" bandRow="1">
                <a:tableStyleId>{5FD0F851-EC5A-4D38-B0AD-8093EC10F338}</a:tableStyleId>
              </a:tblPr>
              <a:tblGrid>
                <a:gridCol w="2236607">
                  <a:extLst>
                    <a:ext uri="{9D8B030D-6E8A-4147-A177-3AD203B41FA5}">
                      <a16:colId xmlns:a16="http://schemas.microsoft.com/office/drawing/2014/main" val="2334388708"/>
                    </a:ext>
                  </a:extLst>
                </a:gridCol>
                <a:gridCol w="2236607">
                  <a:extLst>
                    <a:ext uri="{9D8B030D-6E8A-4147-A177-3AD203B41FA5}">
                      <a16:colId xmlns:a16="http://schemas.microsoft.com/office/drawing/2014/main" val="2199372530"/>
                    </a:ext>
                  </a:extLst>
                </a:gridCol>
              </a:tblGrid>
              <a:tr h="646451">
                <a:tc gridSpan="2">
                  <a:txBody>
                    <a:bodyPr/>
                    <a:lstStyle/>
                    <a:p>
                      <a:pPr algn="ctr"/>
                      <a:r>
                        <a:rPr lang="en-US" altLang="zh-CN" sz="2000" dirty="0">
                          <a:latin typeface="Arial" panose="020B0604020202020204" pitchFamily="34" charset="0"/>
                          <a:cs typeface="Arial" panose="020B0604020202020204" pitchFamily="34" charset="0"/>
                        </a:rPr>
                        <a:t>Karst cavity hazard in Pingshan</a:t>
                      </a:r>
                      <a:endParaRPr lang="zh-CN" altLang="en-US" sz="2000" dirty="0">
                        <a:latin typeface="Arial" panose="020B0604020202020204" pitchFamily="34" charset="0"/>
                        <a:cs typeface="Arial" panose="020B0604020202020204" pitchFamily="34" charset="0"/>
                      </a:endParaRPr>
                    </a:p>
                  </a:txBody>
                  <a:tcPr anchor="ctr"/>
                </a:tc>
                <a:tc hMerge="1">
                  <a:txBody>
                    <a:bodyPr/>
                    <a:lstStyle/>
                    <a:p>
                      <a:endParaRPr lang="zh-CN" altLang="en-US" dirty="0"/>
                    </a:p>
                  </a:txBody>
                  <a:tcPr/>
                </a:tc>
                <a:extLst>
                  <a:ext uri="{0D108BD9-81ED-4DB2-BD59-A6C34878D82A}">
                    <a16:rowId xmlns:a16="http://schemas.microsoft.com/office/drawing/2014/main" val="3770112913"/>
                  </a:ext>
                </a:extLst>
              </a:tr>
              <a:tr h="538336">
                <a:tc>
                  <a:txBody>
                    <a:bodyPr/>
                    <a:lstStyle/>
                    <a:p>
                      <a:r>
                        <a:rPr lang="en-US" altLang="zh-CN" sz="1600" b="1" dirty="0">
                          <a:latin typeface="Arial" panose="020B0604020202020204" pitchFamily="34" charset="0"/>
                          <a:cs typeface="Arial" panose="020B0604020202020204" pitchFamily="34" charset="0"/>
                        </a:rPr>
                        <a:t>Burial depth </a:t>
                      </a:r>
                      <a:endParaRPr lang="zh-CN" altLang="en-US" sz="1600" b="1" dirty="0">
                        <a:latin typeface="Arial" panose="020B0604020202020204" pitchFamily="34" charset="0"/>
                        <a:cs typeface="Arial" panose="020B0604020202020204" pitchFamily="34" charset="0"/>
                      </a:endParaRPr>
                    </a:p>
                  </a:txBody>
                  <a:tcPr anchor="ctr"/>
                </a:tc>
                <a:tc>
                  <a:txBody>
                    <a:bodyPr/>
                    <a:lstStyle/>
                    <a:p>
                      <a:r>
                        <a:rPr lang="en-US" altLang="zh-CN" sz="1600" b="0" dirty="0">
                          <a:latin typeface="Arial" panose="020B0604020202020204" pitchFamily="34" charset="0"/>
                          <a:cs typeface="Arial" panose="020B0604020202020204" pitchFamily="34" charset="0"/>
                        </a:rPr>
                        <a:t>10.9  -   73.2 m</a:t>
                      </a:r>
                      <a:endParaRPr lang="zh-CN" altLang="en-US" sz="16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25344714"/>
                  </a:ext>
                </a:extLst>
              </a:tr>
              <a:tr h="538336">
                <a:tc>
                  <a:txBody>
                    <a:bodyPr/>
                    <a:lstStyle/>
                    <a:p>
                      <a:r>
                        <a:rPr lang="en-US" altLang="zh-CN" sz="1600" b="1" dirty="0">
                          <a:latin typeface="Arial" panose="020B0604020202020204" pitchFamily="34" charset="0"/>
                          <a:cs typeface="Arial" panose="020B0604020202020204" pitchFamily="34" charset="0"/>
                        </a:rPr>
                        <a:t>Cavity height</a:t>
                      </a:r>
                      <a:endParaRPr lang="zh-CN" altLang="en-US" sz="1600" b="1" dirty="0">
                        <a:latin typeface="Arial" panose="020B0604020202020204" pitchFamily="34" charset="0"/>
                        <a:cs typeface="Arial" panose="020B0604020202020204" pitchFamily="34" charset="0"/>
                      </a:endParaRPr>
                    </a:p>
                  </a:txBody>
                  <a:tcPr anchor="ctr"/>
                </a:tc>
                <a:tc>
                  <a:txBody>
                    <a:bodyPr/>
                    <a:lstStyle/>
                    <a:p>
                      <a:r>
                        <a:rPr lang="en-US" altLang="zh-CN" sz="1600" b="0" dirty="0">
                          <a:latin typeface="Arial" panose="020B0604020202020204" pitchFamily="34" charset="0"/>
                          <a:cs typeface="Arial" panose="020B0604020202020204" pitchFamily="34" charset="0"/>
                        </a:rPr>
                        <a:t>0.4    -   21.4 m</a:t>
                      </a:r>
                      <a:endParaRPr lang="zh-CN" altLang="en-US" sz="16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09709849"/>
                  </a:ext>
                </a:extLst>
              </a:tr>
              <a:tr h="538336">
                <a:tc>
                  <a:txBody>
                    <a:bodyPr/>
                    <a:lstStyle/>
                    <a:p>
                      <a:r>
                        <a:rPr lang="en-US" altLang="zh-CN" sz="1600" b="1" dirty="0">
                          <a:latin typeface="Arial" panose="020B0604020202020204" pitchFamily="34" charset="0"/>
                          <a:cs typeface="Arial" panose="020B0604020202020204" pitchFamily="34" charset="0"/>
                        </a:rPr>
                        <a:t>Cavity filling</a:t>
                      </a:r>
                      <a:endParaRPr lang="zh-CN" altLang="en-US" sz="1600" b="1" dirty="0">
                        <a:latin typeface="Arial" panose="020B0604020202020204" pitchFamily="34" charset="0"/>
                        <a:cs typeface="Arial" panose="020B0604020202020204" pitchFamily="34" charset="0"/>
                      </a:endParaRPr>
                    </a:p>
                  </a:txBody>
                  <a:tcPr anchor="ctr"/>
                </a:tc>
                <a:tc>
                  <a:txBody>
                    <a:bodyPr/>
                    <a:lstStyle/>
                    <a:p>
                      <a:pPr algn="l"/>
                      <a:r>
                        <a:rPr lang="en-US" altLang="zh-CN" sz="1600" b="0" dirty="0">
                          <a:latin typeface="Arial" panose="020B0604020202020204" pitchFamily="34" charset="0"/>
                          <a:cs typeface="Arial" panose="020B0604020202020204" pitchFamily="34" charset="0"/>
                        </a:rPr>
                        <a:t>Clay, Gravel soil</a:t>
                      </a:r>
                      <a:endParaRPr lang="zh-CN" altLang="en-US" sz="16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0972559"/>
                  </a:ext>
                </a:extLst>
              </a:tr>
            </a:tbl>
          </a:graphicData>
        </a:graphic>
      </p:graphicFrame>
      <p:sp>
        <p:nvSpPr>
          <p:cNvPr id="15" name="文本框 14">
            <a:extLst>
              <a:ext uri="{FF2B5EF4-FFF2-40B4-BE49-F238E27FC236}">
                <a16:creationId xmlns:a16="http://schemas.microsoft.com/office/drawing/2014/main" id="{F6430BA9-DF0B-6613-C492-CA766D8DF9A6}"/>
              </a:ext>
            </a:extLst>
          </p:cNvPr>
          <p:cNvSpPr txBox="1"/>
          <p:nvPr/>
        </p:nvSpPr>
        <p:spPr>
          <a:xfrm>
            <a:off x="838418" y="5088894"/>
            <a:ext cx="3798896" cy="830997"/>
          </a:xfrm>
          <a:prstGeom prst="rect">
            <a:avLst/>
          </a:prstGeom>
          <a:noFill/>
        </p:spPr>
        <p:txBody>
          <a:bodyPr wrap="square" rtlCol="0">
            <a:spAutoFit/>
          </a:bodyPr>
          <a:lstStyle/>
          <a:p>
            <a:pPr algn="ctr"/>
            <a:r>
              <a:rPr lang="en-US" altLang="zh-CN" sz="2400" b="1" dirty="0" err="1">
                <a:latin typeface="Arial" panose="020B0604020202020204" pitchFamily="34" charset="0"/>
                <a:cs typeface="Arial" panose="020B0604020202020204" pitchFamily="34" charset="0"/>
              </a:rPr>
              <a:t>Pingshan-Dapeng</a:t>
            </a:r>
            <a:r>
              <a:rPr lang="en-US" altLang="zh-CN" sz="2400" b="1" dirty="0">
                <a:latin typeface="Arial" panose="020B0604020202020204" pitchFamily="34" charset="0"/>
                <a:cs typeface="Arial" panose="020B0604020202020204" pitchFamily="34" charset="0"/>
              </a:rPr>
              <a:t> Line</a:t>
            </a:r>
          </a:p>
          <a:p>
            <a:pPr algn="ctr"/>
            <a:r>
              <a:rPr lang="en-US" altLang="zh-CN" sz="2400" b="1" dirty="0">
                <a:latin typeface="Arial" panose="020B0604020202020204" pitchFamily="34" charset="0"/>
                <a:cs typeface="Arial" panose="020B0604020202020204" pitchFamily="34" charset="0"/>
              </a:rPr>
              <a:t>(Shenzhen, China)</a:t>
            </a:r>
            <a:endParaRPr lang="zh-CN" altLang="en-US" sz="2400" b="1"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9A650FD9-5020-B2E5-2967-7B5AF1A6F2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14256" y="1415887"/>
            <a:ext cx="4935553" cy="2295667"/>
          </a:xfrm>
          <a:prstGeom prst="rect">
            <a:avLst/>
          </a:prstGeom>
        </p:spPr>
      </p:pic>
      <p:sp>
        <p:nvSpPr>
          <p:cNvPr id="18" name="文本框 17">
            <a:extLst>
              <a:ext uri="{FF2B5EF4-FFF2-40B4-BE49-F238E27FC236}">
                <a16:creationId xmlns:a16="http://schemas.microsoft.com/office/drawing/2014/main" id="{0AF58E46-4309-007A-7FCB-BC19C3213CF6}"/>
              </a:ext>
            </a:extLst>
          </p:cNvPr>
          <p:cNvSpPr txBox="1"/>
          <p:nvPr/>
        </p:nvSpPr>
        <p:spPr>
          <a:xfrm>
            <a:off x="5877001" y="822822"/>
            <a:ext cx="255551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Metro tunnels</a:t>
            </a:r>
            <a:endParaRPr lang="zh-CN" altLang="en-US" b="1" dirty="0">
              <a:latin typeface="Arial" panose="020B0604020202020204" pitchFamily="34" charset="0"/>
              <a:cs typeface="Arial" panose="020B0604020202020204" pitchFamily="34" charset="0"/>
            </a:endParaRPr>
          </a:p>
        </p:txBody>
      </p:sp>
      <p:cxnSp>
        <p:nvCxnSpPr>
          <p:cNvPr id="20" name="直接箭头连接符 19">
            <a:extLst>
              <a:ext uri="{FF2B5EF4-FFF2-40B4-BE49-F238E27FC236}">
                <a16:creationId xmlns:a16="http://schemas.microsoft.com/office/drawing/2014/main" id="{CB9555BD-F398-851B-75C1-6F232334FC2D}"/>
              </a:ext>
            </a:extLst>
          </p:cNvPr>
          <p:cNvCxnSpPr>
            <a:cxnSpLocks/>
          </p:cNvCxnSpPr>
          <p:nvPr/>
        </p:nvCxnSpPr>
        <p:spPr>
          <a:xfrm>
            <a:off x="6770850" y="1236332"/>
            <a:ext cx="1097085" cy="1265107"/>
          </a:xfrm>
          <a:prstGeom prst="straightConnector1">
            <a:avLst/>
          </a:prstGeom>
          <a:ln w="38100">
            <a:solidFill>
              <a:srgbClr val="C08261"/>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64FD20C-51C0-4253-FB72-E5E167554E99}"/>
              </a:ext>
            </a:extLst>
          </p:cNvPr>
          <p:cNvSpPr/>
          <p:nvPr/>
        </p:nvSpPr>
        <p:spPr>
          <a:xfrm rot="20491998">
            <a:off x="7334505" y="2655199"/>
            <a:ext cx="512514" cy="215376"/>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BEA4D62-2FB4-BB13-EC43-CDAF342CB625}"/>
              </a:ext>
            </a:extLst>
          </p:cNvPr>
          <p:cNvSpPr/>
          <p:nvPr/>
        </p:nvSpPr>
        <p:spPr>
          <a:xfrm rot="20491998">
            <a:off x="8468291" y="2173518"/>
            <a:ext cx="1097085" cy="406687"/>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0C1B8E9B-A558-ACD9-FE83-490302B15365}"/>
              </a:ext>
            </a:extLst>
          </p:cNvPr>
          <p:cNvSpPr txBox="1"/>
          <p:nvPr/>
        </p:nvSpPr>
        <p:spPr>
          <a:xfrm rot="19294892">
            <a:off x="8687402" y="2225375"/>
            <a:ext cx="2956659" cy="369332"/>
          </a:xfrm>
          <a:prstGeom prst="rect">
            <a:avLst/>
          </a:prstGeom>
          <a:noFill/>
        </p:spPr>
        <p:txBody>
          <a:bodyPr wrap="square" rtlCol="0">
            <a:spAutoFit/>
          </a:bodyPr>
          <a:lstStyle/>
          <a:p>
            <a:r>
              <a:rPr lang="en-US" altLang="zh-CN" dirty="0">
                <a:solidFill>
                  <a:schemeClr val="accent2">
                    <a:lumMod val="75000"/>
                  </a:schemeClr>
                </a:solidFill>
                <a:latin typeface="Arial" panose="020B0604020202020204" pitchFamily="34" charset="0"/>
                <a:cs typeface="Arial" panose="020B0604020202020204" pitchFamily="34" charset="0"/>
              </a:rPr>
              <a:t>Possible karst area</a:t>
            </a:r>
            <a:endParaRPr lang="zh-CN" altLang="en-US" dirty="0">
              <a:solidFill>
                <a:schemeClr val="accent2">
                  <a:lumMod val="75000"/>
                </a:schemeClr>
              </a:solidFill>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0921623A-6D67-FDC1-C131-D3682E4BC9B0}"/>
              </a:ext>
            </a:extLst>
          </p:cNvPr>
          <p:cNvSpPr txBox="1"/>
          <p:nvPr/>
        </p:nvSpPr>
        <p:spPr>
          <a:xfrm>
            <a:off x="7257772" y="3857943"/>
            <a:ext cx="2907959"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Pingshan </a:t>
            </a:r>
            <a:r>
              <a:rPr lang="en-CA" altLang="zh-CN" dirty="0">
                <a:latin typeface="Arial" panose="020B0604020202020204" pitchFamily="34" charset="0"/>
                <a:cs typeface="Arial" panose="020B0604020202020204" pitchFamily="34" charset="0"/>
              </a:rPr>
              <a:t>S</a:t>
            </a:r>
            <a:r>
              <a:rPr lang="zh-CN" altLang="en-US" dirty="0">
                <a:latin typeface="Arial" panose="020B0604020202020204" pitchFamily="34" charset="0"/>
                <a:cs typeface="Arial" panose="020B0604020202020204" pitchFamily="34" charset="0"/>
              </a:rPr>
              <a:t>tation section</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3371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5721BD77-5B97-09BB-9184-1E8200A54A50}"/>
              </a:ext>
            </a:extLst>
          </p:cNvPr>
          <p:cNvSpPr/>
          <p:nvPr/>
        </p:nvSpPr>
        <p:spPr>
          <a:xfrm>
            <a:off x="995415" y="250853"/>
            <a:ext cx="3084652"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任意多边形: 形状 2">
            <a:extLst>
              <a:ext uri="{FF2B5EF4-FFF2-40B4-BE49-F238E27FC236}">
                <a16:creationId xmlns:a16="http://schemas.microsoft.com/office/drawing/2014/main" id="{199A0F7D-3CAC-80EC-EF5A-5D3706520A25}"/>
              </a:ext>
            </a:extLst>
          </p:cNvPr>
          <p:cNvSpPr/>
          <p:nvPr/>
        </p:nvSpPr>
        <p:spPr>
          <a:xfrm>
            <a:off x="149364" y="250853"/>
            <a:ext cx="731778" cy="561908"/>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1A81719B-735B-A8EA-38B7-D397854547B3}"/>
              </a:ext>
            </a:extLst>
          </p:cNvPr>
          <p:cNvSpPr txBox="1"/>
          <p:nvPr/>
        </p:nvSpPr>
        <p:spPr>
          <a:xfrm>
            <a:off x="1221436" y="317527"/>
            <a:ext cx="2614418" cy="461665"/>
          </a:xfrm>
          <a:prstGeom prst="rect">
            <a:avLst/>
          </a:prstGeom>
          <a:solidFill>
            <a:srgbClr val="E26714"/>
          </a:solidFill>
        </p:spPr>
        <p:txBody>
          <a:bodyPr wrap="square" rtlCol="0">
            <a:spAutoFit/>
          </a:bodyPr>
          <a:lstStyle/>
          <a:p>
            <a:pPr defTabSz="914377">
              <a:defRPr/>
            </a:pPr>
            <a:r>
              <a:rPr lang="en-US" altLang="zh-CN" sz="2400" b="1" dirty="0">
                <a:solidFill>
                  <a:prstClr val="white"/>
                </a:solidFill>
                <a:latin typeface="微软雅黑" panose="020B0503020204020204" pitchFamily="34" charset="-122"/>
                <a:ea typeface="微软雅黑" panose="020B0503020204020204" pitchFamily="34" charset="-122"/>
              </a:rPr>
              <a:t>Surveys</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0E3B1BDC-3DA2-1207-36ED-608B26D2E1B3}"/>
              </a:ext>
            </a:extLst>
          </p:cNvPr>
          <p:cNvSpPr txBox="1"/>
          <p:nvPr/>
        </p:nvSpPr>
        <p:spPr>
          <a:xfrm>
            <a:off x="263637" y="295533"/>
            <a:ext cx="617505"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02</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pic>
        <p:nvPicPr>
          <p:cNvPr id="10" name="图片 9">
            <a:extLst>
              <a:ext uri="{FF2B5EF4-FFF2-40B4-BE49-F238E27FC236}">
                <a16:creationId xmlns:a16="http://schemas.microsoft.com/office/drawing/2014/main" id="{157E87B3-1258-64A9-A309-87359044A8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63673" y="1583326"/>
            <a:ext cx="2134868" cy="2134868"/>
          </a:xfrm>
          <a:prstGeom prst="rect">
            <a:avLst/>
          </a:prstGeom>
        </p:spPr>
      </p:pic>
      <p:pic>
        <p:nvPicPr>
          <p:cNvPr id="17" name="图片 16">
            <a:extLst>
              <a:ext uri="{FF2B5EF4-FFF2-40B4-BE49-F238E27FC236}">
                <a16:creationId xmlns:a16="http://schemas.microsoft.com/office/drawing/2014/main" id="{AFEE4EF9-2922-A078-80DA-995F7D205EB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77656" y="1623231"/>
            <a:ext cx="2243955" cy="2121321"/>
          </a:xfrm>
          <a:prstGeom prst="rect">
            <a:avLst/>
          </a:prstGeom>
        </p:spPr>
      </p:pic>
      <p:sp>
        <p:nvSpPr>
          <p:cNvPr id="18" name="文本框 17">
            <a:extLst>
              <a:ext uri="{FF2B5EF4-FFF2-40B4-BE49-F238E27FC236}">
                <a16:creationId xmlns:a16="http://schemas.microsoft.com/office/drawing/2014/main" id="{42BF9AE2-E593-66DD-FCB0-0C2DACE46D46}"/>
              </a:ext>
            </a:extLst>
          </p:cNvPr>
          <p:cNvSpPr txBox="1"/>
          <p:nvPr/>
        </p:nvSpPr>
        <p:spPr>
          <a:xfrm>
            <a:off x="6677656" y="4313495"/>
            <a:ext cx="4381219" cy="2400657"/>
          </a:xfrm>
          <a:prstGeom prst="rect">
            <a:avLst/>
          </a:prstGeom>
          <a:noFill/>
        </p:spPr>
        <p:txBody>
          <a:bodyPr wrap="square" rtlCol="0">
            <a:spAutoFit/>
          </a:bodyPr>
          <a:lstStyle/>
          <a:p>
            <a:r>
              <a:rPr lang="en-US" altLang="zh-CN" b="1" dirty="0" err="1">
                <a:latin typeface="Arial" panose="020B0604020202020204" pitchFamily="34" charset="0"/>
                <a:cs typeface="Arial" panose="020B0604020202020204" pitchFamily="34" charset="0"/>
              </a:rPr>
              <a:t>SmartSolo</a:t>
            </a:r>
            <a:r>
              <a:rPr lang="en-US" altLang="zh-CN" b="1" dirty="0">
                <a:latin typeface="Arial" panose="020B0604020202020204" pitchFamily="34" charset="0"/>
                <a:cs typeface="Arial" panose="020B0604020202020204" pitchFamily="34" charset="0"/>
              </a:rPr>
              <a:t> 16HR 3C</a:t>
            </a:r>
          </a:p>
          <a:p>
            <a:endParaRPr lang="en-US" altLang="zh-CN" dirty="0">
              <a:latin typeface="Arial" panose="020B0604020202020204" pitchFamily="34" charset="0"/>
              <a:cs typeface="Arial" panose="020B0604020202020204" pitchFamily="34" charset="0"/>
            </a:endParaRPr>
          </a:p>
          <a:p>
            <a:pPr>
              <a:lnSpc>
                <a:spcPct val="150000"/>
              </a:lnSpc>
            </a:pPr>
            <a:r>
              <a:rPr lang="en-US" altLang="zh-CN" sz="1600" b="1" dirty="0">
                <a:latin typeface="Arial" panose="020B0604020202020204" pitchFamily="34" charset="0"/>
                <a:cs typeface="Arial" panose="020B0604020202020204" pitchFamily="34" charset="0"/>
              </a:rPr>
              <a:t>Sample rate :             100Hz</a:t>
            </a:r>
          </a:p>
          <a:p>
            <a:pPr>
              <a:lnSpc>
                <a:spcPct val="150000"/>
              </a:lnSpc>
            </a:pPr>
            <a:r>
              <a:rPr lang="en-US" altLang="zh-CN" sz="1600" b="1" dirty="0">
                <a:latin typeface="Arial" panose="020B0604020202020204" pitchFamily="34" charset="0"/>
                <a:cs typeface="Arial" panose="020B0604020202020204" pitchFamily="34" charset="0"/>
              </a:rPr>
              <a:t>Number of stations :  84</a:t>
            </a:r>
            <a:endParaRPr lang="en-US" altLang="zh-CN" dirty="0">
              <a:latin typeface="Arial" panose="020B0604020202020204" pitchFamily="34" charset="0"/>
              <a:cs typeface="Arial" panose="020B0604020202020204" pitchFamily="34" charset="0"/>
            </a:endParaRPr>
          </a:p>
          <a:p>
            <a:pPr>
              <a:lnSpc>
                <a:spcPct val="150000"/>
              </a:lnSpc>
            </a:pPr>
            <a:r>
              <a:rPr lang="en-US" altLang="zh-CN" sz="1600" b="1" dirty="0">
                <a:latin typeface="Arial" panose="020B0604020202020204" pitchFamily="34" charset="0"/>
                <a:cs typeface="Arial" panose="020B0604020202020204" pitchFamily="34" charset="0"/>
              </a:rPr>
              <a:t>Station</a:t>
            </a:r>
            <a:r>
              <a:rPr lang="zh-CN" altLang="en-US" sz="1600" b="1"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distance :</a:t>
            </a:r>
            <a:r>
              <a:rPr lang="zh-CN" altLang="en-US" sz="1600" b="1"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2.5 m</a:t>
            </a:r>
            <a:endParaRPr lang="en-US" altLang="zh-CN" dirty="0">
              <a:latin typeface="Arial" panose="020B0604020202020204" pitchFamily="34" charset="0"/>
              <a:cs typeface="Arial" panose="020B0604020202020204" pitchFamily="34" charset="0"/>
            </a:endParaRPr>
          </a:p>
          <a:p>
            <a:pPr>
              <a:lnSpc>
                <a:spcPct val="150000"/>
              </a:lnSpc>
            </a:pPr>
            <a:r>
              <a:rPr lang="en-US" altLang="zh-CN" sz="1600" b="1" dirty="0">
                <a:latin typeface="Arial" panose="020B0604020202020204" pitchFamily="34" charset="0"/>
                <a:cs typeface="Arial" panose="020B0604020202020204" pitchFamily="34" charset="0"/>
              </a:rPr>
              <a:t>Acquisition time :       30min</a:t>
            </a:r>
          </a:p>
          <a:p>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30692A1D-B232-B45A-F239-7F451BBE3E74}"/>
              </a:ext>
            </a:extLst>
          </p:cNvPr>
          <p:cNvPicPr>
            <a:picLocks noChangeAspect="1"/>
          </p:cNvPicPr>
          <p:nvPr/>
        </p:nvPicPr>
        <p:blipFill>
          <a:blip r:embed="rId5"/>
          <a:stretch>
            <a:fillRect/>
          </a:stretch>
        </p:blipFill>
        <p:spPr>
          <a:xfrm>
            <a:off x="374504" y="5513823"/>
            <a:ext cx="5400675" cy="866775"/>
          </a:xfrm>
          <a:prstGeom prst="rect">
            <a:avLst/>
          </a:prstGeom>
        </p:spPr>
      </p:pic>
      <p:sp>
        <p:nvSpPr>
          <p:cNvPr id="16" name="文本框 15">
            <a:extLst>
              <a:ext uri="{FF2B5EF4-FFF2-40B4-BE49-F238E27FC236}">
                <a16:creationId xmlns:a16="http://schemas.microsoft.com/office/drawing/2014/main" id="{5F91A330-7655-3427-03B5-0B2063847F52}"/>
              </a:ext>
            </a:extLst>
          </p:cNvPr>
          <p:cNvSpPr txBox="1"/>
          <p:nvPr/>
        </p:nvSpPr>
        <p:spPr>
          <a:xfrm>
            <a:off x="2537741" y="4313495"/>
            <a:ext cx="2134479" cy="1015663"/>
          </a:xfrm>
          <a:prstGeom prst="rect">
            <a:avLst/>
          </a:prstGeom>
          <a:noFill/>
          <a:ln>
            <a:noFill/>
          </a:ln>
        </p:spPr>
        <p:txBody>
          <a:bodyPr wrap="square" rtlCol="0">
            <a:spAutoFit/>
          </a:bodyPr>
          <a:lstStyle/>
          <a:p>
            <a:r>
              <a:rPr lang="en-US" altLang="zh-CN" sz="2000" b="1" dirty="0">
                <a:latin typeface="Arial" panose="020B0604020202020204" pitchFamily="34" charset="0"/>
                <a:cs typeface="Arial" panose="020B0604020202020204" pitchFamily="34" charset="0"/>
              </a:rPr>
              <a:t>Pole – Pole</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40 electrodes</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5-m spacing</a:t>
            </a:r>
            <a:endParaRPr lang="zh-CN" altLang="en-US" sz="2000" dirty="0">
              <a:latin typeface="Arial" panose="020B0604020202020204" pitchFamily="34" charset="0"/>
              <a:cs typeface="Arial" panose="020B0604020202020204" pitchFamily="34" charset="0"/>
            </a:endParaRPr>
          </a:p>
        </p:txBody>
      </p:sp>
      <p:pic>
        <p:nvPicPr>
          <p:cNvPr id="41" name="图片 40">
            <a:extLst>
              <a:ext uri="{FF2B5EF4-FFF2-40B4-BE49-F238E27FC236}">
                <a16:creationId xmlns:a16="http://schemas.microsoft.com/office/drawing/2014/main" id="{B6A7B26E-8F68-EF09-7526-556EEA1167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17003" y="1625989"/>
            <a:ext cx="1455596" cy="2516968"/>
          </a:xfrm>
          <a:prstGeom prst="rect">
            <a:avLst/>
          </a:prstGeom>
        </p:spPr>
      </p:pic>
      <p:pic>
        <p:nvPicPr>
          <p:cNvPr id="7" name="图片 6">
            <a:extLst>
              <a:ext uri="{FF2B5EF4-FFF2-40B4-BE49-F238E27FC236}">
                <a16:creationId xmlns:a16="http://schemas.microsoft.com/office/drawing/2014/main" id="{7982F9A2-A184-B85C-BBF4-2633BC9D025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9364" y="2628893"/>
            <a:ext cx="2359196" cy="991606"/>
          </a:xfrm>
          <a:prstGeom prst="rect">
            <a:avLst/>
          </a:prstGeom>
        </p:spPr>
      </p:pic>
      <p:sp>
        <p:nvSpPr>
          <p:cNvPr id="8" name="文本框 7">
            <a:extLst>
              <a:ext uri="{FF2B5EF4-FFF2-40B4-BE49-F238E27FC236}">
                <a16:creationId xmlns:a16="http://schemas.microsoft.com/office/drawing/2014/main" id="{86B37A40-5B33-7CD4-7D98-DF8AD895FF30}"/>
              </a:ext>
            </a:extLst>
          </p:cNvPr>
          <p:cNvSpPr txBox="1"/>
          <p:nvPr/>
        </p:nvSpPr>
        <p:spPr>
          <a:xfrm>
            <a:off x="847641" y="3903322"/>
            <a:ext cx="1140570"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GD-20</a:t>
            </a:r>
            <a:endParaRPr lang="zh-CN" altLang="en-US" b="1"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8B9562E-06A0-EAA1-2356-091C6A05F8B0}"/>
              </a:ext>
            </a:extLst>
          </p:cNvPr>
          <p:cNvSpPr txBox="1"/>
          <p:nvPr/>
        </p:nvSpPr>
        <p:spPr>
          <a:xfrm>
            <a:off x="1221436" y="918087"/>
            <a:ext cx="9608489" cy="461665"/>
          </a:xfrm>
          <a:prstGeom prst="rect">
            <a:avLst/>
          </a:prstGeom>
          <a:noFill/>
        </p:spPr>
        <p:txBody>
          <a:bodyPr wrap="square" rtlCol="0">
            <a:spAutoFit/>
          </a:bodyPr>
          <a:lstStyle/>
          <a:p>
            <a:r>
              <a:rPr lang="en-US" altLang="zh-CN" sz="2400" b="1" dirty="0">
                <a:solidFill>
                  <a:srgbClr val="5B9A8B"/>
                </a:solidFill>
                <a:latin typeface="Arial" panose="020B0604020202020204" pitchFamily="34" charset="0"/>
                <a:cs typeface="Arial" panose="020B0604020202020204" pitchFamily="34" charset="0"/>
              </a:rPr>
              <a:t>ERT (electric)                                                  ANT (passive seismic)  </a:t>
            </a:r>
            <a:endParaRPr lang="zh-CN" altLang="en-US" sz="2400" b="1" dirty="0">
              <a:solidFill>
                <a:srgbClr val="5B9A8B"/>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232AF6C-2137-0316-8D47-AC55011000ED}"/>
              </a:ext>
            </a:extLst>
          </p:cNvPr>
          <p:cNvSpPr txBox="1"/>
          <p:nvPr/>
        </p:nvSpPr>
        <p:spPr>
          <a:xfrm>
            <a:off x="5098682" y="2099295"/>
            <a:ext cx="676497" cy="1200329"/>
          </a:xfrm>
          <a:prstGeom prst="rect">
            <a:avLst/>
          </a:prstGeom>
          <a:noFill/>
        </p:spPr>
        <p:txBody>
          <a:bodyPr wrap="square" rtlCol="0">
            <a:spAutoFit/>
          </a:bodyPr>
          <a:lstStyle/>
          <a:p>
            <a:r>
              <a:rPr lang="en-US" altLang="zh-CN" sz="7200" b="1" dirty="0">
                <a:solidFill>
                  <a:srgbClr val="5B9A8B"/>
                </a:solidFill>
                <a:latin typeface="Arial" panose="020B0604020202020204" pitchFamily="34" charset="0"/>
                <a:cs typeface="Arial" panose="020B0604020202020204" pitchFamily="34" charset="0"/>
              </a:rPr>
              <a:t>+</a:t>
            </a:r>
            <a:endParaRPr lang="zh-CN" altLang="en-US" sz="7200" b="1" dirty="0">
              <a:solidFill>
                <a:srgbClr val="5B9A8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1269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CEED1DDB-2496-4104-4151-B5367289FA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920" y="3804632"/>
            <a:ext cx="4814030" cy="2407015"/>
          </a:xfrm>
          <a:prstGeom prst="rect">
            <a:avLst/>
          </a:prstGeom>
        </p:spPr>
      </p:pic>
      <p:pic>
        <p:nvPicPr>
          <p:cNvPr id="9" name="图片 8">
            <a:extLst>
              <a:ext uri="{FF2B5EF4-FFF2-40B4-BE49-F238E27FC236}">
                <a16:creationId xmlns:a16="http://schemas.microsoft.com/office/drawing/2014/main" id="{49C1D4FA-33D7-0E82-0EA0-41F83172FC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3662" y="1189623"/>
            <a:ext cx="4851288" cy="2367024"/>
          </a:xfrm>
          <a:prstGeom prst="rect">
            <a:avLst/>
          </a:prstGeom>
        </p:spPr>
      </p:pic>
      <p:sp>
        <p:nvSpPr>
          <p:cNvPr id="18" name="任意多边形: 形状 17">
            <a:extLst>
              <a:ext uri="{FF2B5EF4-FFF2-40B4-BE49-F238E27FC236}">
                <a16:creationId xmlns:a16="http://schemas.microsoft.com/office/drawing/2014/main" id="{4297163B-8A4D-C3E0-CAD0-831F4607982F}"/>
              </a:ext>
            </a:extLst>
          </p:cNvPr>
          <p:cNvSpPr/>
          <p:nvPr/>
        </p:nvSpPr>
        <p:spPr>
          <a:xfrm>
            <a:off x="995415" y="250853"/>
            <a:ext cx="3084652"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AFC3EF09-59E1-A530-8D14-DDD09D7E05AC}"/>
              </a:ext>
            </a:extLst>
          </p:cNvPr>
          <p:cNvSpPr/>
          <p:nvPr/>
        </p:nvSpPr>
        <p:spPr>
          <a:xfrm>
            <a:off x="149364" y="250853"/>
            <a:ext cx="731778" cy="561908"/>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 name="文本框 19">
            <a:extLst>
              <a:ext uri="{FF2B5EF4-FFF2-40B4-BE49-F238E27FC236}">
                <a16:creationId xmlns:a16="http://schemas.microsoft.com/office/drawing/2014/main" id="{2D87059C-7BE0-C757-4550-CF0A7A54AD32}"/>
              </a:ext>
            </a:extLst>
          </p:cNvPr>
          <p:cNvSpPr txBox="1"/>
          <p:nvPr/>
        </p:nvSpPr>
        <p:spPr>
          <a:xfrm>
            <a:off x="1221436" y="317527"/>
            <a:ext cx="2614418" cy="461665"/>
          </a:xfrm>
          <a:prstGeom prst="rect">
            <a:avLst/>
          </a:prstGeom>
          <a:solidFill>
            <a:srgbClr val="E26714"/>
          </a:solidFill>
        </p:spPr>
        <p:txBody>
          <a:bodyPr wrap="square" rtlCol="0">
            <a:spAutoFit/>
          </a:bodyPr>
          <a:lstStyle/>
          <a:p>
            <a:pPr defTabSz="914377">
              <a:defRPr/>
            </a:pPr>
            <a:r>
              <a:rPr lang="en-US" altLang="zh-CN" sz="2400" b="1" dirty="0">
                <a:solidFill>
                  <a:prstClr val="white"/>
                </a:solidFill>
                <a:latin typeface="微软雅黑" panose="020B0503020204020204" pitchFamily="34" charset="-122"/>
                <a:ea typeface="微软雅黑" panose="020B0503020204020204" pitchFamily="34" charset="-122"/>
              </a:rPr>
              <a:t>Surveys</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41C48122-8388-989F-4F56-83CBABDC453D}"/>
              </a:ext>
            </a:extLst>
          </p:cNvPr>
          <p:cNvSpPr txBox="1"/>
          <p:nvPr/>
        </p:nvSpPr>
        <p:spPr>
          <a:xfrm>
            <a:off x="263637" y="295533"/>
            <a:ext cx="617505"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02</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pic>
        <p:nvPicPr>
          <p:cNvPr id="26" name="图片 25" descr="台站原始噪声数据">
            <a:extLst>
              <a:ext uri="{FF2B5EF4-FFF2-40B4-BE49-F238E27FC236}">
                <a16:creationId xmlns:a16="http://schemas.microsoft.com/office/drawing/2014/main" id="{33FBAF71-3450-6F5E-6001-51982F15D0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64794" y="1283900"/>
            <a:ext cx="4102136" cy="1984806"/>
          </a:xfrm>
          <a:prstGeom prst="rect">
            <a:avLst/>
          </a:prstGeom>
        </p:spPr>
      </p:pic>
      <p:pic>
        <p:nvPicPr>
          <p:cNvPr id="27" name="图片 26" descr="部分台站原始噪声数据">
            <a:extLst>
              <a:ext uri="{FF2B5EF4-FFF2-40B4-BE49-F238E27FC236}">
                <a16:creationId xmlns:a16="http://schemas.microsoft.com/office/drawing/2014/main" id="{872C6C8B-B67C-3153-7925-6A1AFF5E289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92708" y="3801850"/>
            <a:ext cx="4777366" cy="2226317"/>
          </a:xfrm>
          <a:prstGeom prst="rect">
            <a:avLst/>
          </a:prstGeom>
        </p:spPr>
      </p:pic>
      <p:sp>
        <p:nvSpPr>
          <p:cNvPr id="28" name="文本框 27">
            <a:extLst>
              <a:ext uri="{FF2B5EF4-FFF2-40B4-BE49-F238E27FC236}">
                <a16:creationId xmlns:a16="http://schemas.microsoft.com/office/drawing/2014/main" id="{10DD61F7-5144-8AD6-F792-91DD20B9BD64}"/>
              </a:ext>
            </a:extLst>
          </p:cNvPr>
          <p:cNvSpPr txBox="1"/>
          <p:nvPr/>
        </p:nvSpPr>
        <p:spPr>
          <a:xfrm>
            <a:off x="780188" y="3477223"/>
            <a:ext cx="4233810" cy="369332"/>
          </a:xfrm>
          <a:prstGeom prst="rect">
            <a:avLst/>
          </a:prstGeom>
          <a:noFill/>
        </p:spPr>
        <p:txBody>
          <a:bodyPr wrap="square" rtlCol="0">
            <a:spAutoFit/>
          </a:bodyPr>
          <a:lstStyle/>
          <a:p>
            <a:r>
              <a:rPr lang="en-US" altLang="zh-CN" b="1" dirty="0">
                <a:solidFill>
                  <a:srgbClr val="5B9A8B"/>
                </a:solidFill>
                <a:latin typeface="Arial" panose="020B0604020202020204" pitchFamily="34" charset="0"/>
                <a:cs typeface="Arial" panose="020B0604020202020204" pitchFamily="34" charset="0"/>
              </a:rPr>
              <a:t>Apparent resistivity pseudo-section</a:t>
            </a:r>
            <a:r>
              <a:rPr lang="en-US" altLang="zh-CN" dirty="0">
                <a:solidFill>
                  <a:srgbClr val="9EB384"/>
                </a:solidFill>
                <a:latin typeface="Arial" panose="020B0604020202020204" pitchFamily="34" charset="0"/>
                <a:cs typeface="Arial" panose="020B0604020202020204" pitchFamily="34" charset="0"/>
              </a:rPr>
              <a:t> </a:t>
            </a:r>
            <a:endParaRPr lang="zh-CN" altLang="en-US" dirty="0">
              <a:solidFill>
                <a:srgbClr val="9EB384"/>
              </a:solidFill>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53E3F930-6CBB-07B0-D860-4A2C8D6B3F80}"/>
              </a:ext>
            </a:extLst>
          </p:cNvPr>
          <p:cNvSpPr txBox="1"/>
          <p:nvPr/>
        </p:nvSpPr>
        <p:spPr>
          <a:xfrm>
            <a:off x="614363" y="6214995"/>
            <a:ext cx="4572000" cy="369332"/>
          </a:xfrm>
          <a:prstGeom prst="rect">
            <a:avLst/>
          </a:prstGeom>
          <a:noFill/>
        </p:spPr>
        <p:txBody>
          <a:bodyPr wrap="square" rtlCol="0">
            <a:spAutoFit/>
          </a:bodyPr>
          <a:lstStyle/>
          <a:p>
            <a:r>
              <a:rPr lang="en-US" altLang="zh-CN" b="1" dirty="0">
                <a:solidFill>
                  <a:srgbClr val="5B9A8B"/>
                </a:solidFill>
                <a:latin typeface="Arial" panose="020B0604020202020204" pitchFamily="34" charset="0"/>
                <a:cs typeface="Arial" panose="020B0604020202020204" pitchFamily="34" charset="0"/>
              </a:rPr>
              <a:t>Observed potential difference data plot</a:t>
            </a:r>
            <a:endParaRPr lang="zh-CN" altLang="en-US" dirty="0">
              <a:solidFill>
                <a:srgbClr val="9EB384"/>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E8A8EF53-6B4A-6F48-6131-6A3E858192E3}"/>
              </a:ext>
            </a:extLst>
          </p:cNvPr>
          <p:cNvSpPr txBox="1"/>
          <p:nvPr/>
        </p:nvSpPr>
        <p:spPr>
          <a:xfrm>
            <a:off x="7758953" y="3404629"/>
            <a:ext cx="2944906" cy="369332"/>
          </a:xfrm>
          <a:prstGeom prst="rect">
            <a:avLst/>
          </a:prstGeom>
          <a:noFill/>
        </p:spPr>
        <p:txBody>
          <a:bodyPr wrap="square" rtlCol="0">
            <a:spAutoFit/>
          </a:bodyPr>
          <a:lstStyle/>
          <a:p>
            <a:r>
              <a:rPr lang="en-US" altLang="zh-CN" b="1" dirty="0">
                <a:solidFill>
                  <a:srgbClr val="5B9A8B"/>
                </a:solidFill>
                <a:latin typeface="Arial" panose="020B0604020202020204" pitchFamily="34" charset="0"/>
                <a:cs typeface="Arial" panose="020B0604020202020204" pitchFamily="34" charset="0"/>
              </a:rPr>
              <a:t>Original seismic signals</a:t>
            </a:r>
            <a:endParaRPr lang="zh-CN" altLang="en-US" b="1" dirty="0">
              <a:solidFill>
                <a:srgbClr val="5B9A8B"/>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C79474DD-F224-2202-0254-E478709D7C67}"/>
              </a:ext>
            </a:extLst>
          </p:cNvPr>
          <p:cNvSpPr txBox="1"/>
          <p:nvPr/>
        </p:nvSpPr>
        <p:spPr>
          <a:xfrm>
            <a:off x="7637541" y="6191979"/>
            <a:ext cx="3549575" cy="369332"/>
          </a:xfrm>
          <a:prstGeom prst="rect">
            <a:avLst/>
          </a:prstGeom>
          <a:noFill/>
        </p:spPr>
        <p:txBody>
          <a:bodyPr wrap="square" rtlCol="0">
            <a:spAutoFit/>
          </a:bodyPr>
          <a:lstStyle/>
          <a:p>
            <a:r>
              <a:rPr lang="en-US" altLang="zh-CN" b="1" dirty="0">
                <a:solidFill>
                  <a:srgbClr val="5B9A8B"/>
                </a:solidFill>
                <a:latin typeface="Arial" panose="020B0604020202020204" pitchFamily="34" charset="0"/>
                <a:cs typeface="Arial" panose="020B0604020202020204" pitchFamily="34" charset="0"/>
              </a:rPr>
              <a:t>Passive seismic waveforms</a:t>
            </a:r>
            <a:endParaRPr lang="zh-CN" altLang="en-US" b="1" dirty="0">
              <a:solidFill>
                <a:srgbClr val="5B9A8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7492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70E6D96-B801-8E8A-5534-59F38976CBE2}"/>
                  </a:ext>
                </a:extLst>
              </p:cNvPr>
              <p:cNvSpPr txBox="1"/>
              <p:nvPr/>
            </p:nvSpPr>
            <p:spPr>
              <a:xfrm>
                <a:off x="753558" y="1207136"/>
                <a:ext cx="9619167" cy="1257267"/>
              </a:xfrm>
              <a:prstGeom prst="rect">
                <a:avLst/>
              </a:prstGeom>
              <a:noFill/>
            </p:spPr>
            <p:txBody>
              <a:bodyPr wrap="square">
                <a:spAutoFit/>
              </a:bodyPr>
              <a:lstStyle/>
              <a:p>
                <a:pPr>
                  <a:lnSpc>
                    <a:spcPct val="200000"/>
                  </a:lnSpc>
                </a:pPr>
                <a14:m>
                  <m:oMathPara xmlns:m="http://schemas.openxmlformats.org/officeDocument/2006/math">
                    <m:oMathParaPr>
                      <m:jc m:val="centerGroup"/>
                    </m:oMathParaPr>
                    <m:oMath xmlns:m="http://schemas.openxmlformats.org/officeDocument/2006/math">
                      <m:r>
                        <a:rPr lang="zh-CN" altLang="en-US" sz="2800" b="1" i="1" smtClean="0">
                          <a:latin typeface="Cambria Math" panose="02040503050406030204" pitchFamily="18" charset="0"/>
                        </a:rPr>
                        <m:t>𝝋</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𝒎</m:t>
                          </m:r>
                        </m:e>
                      </m:d>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smtClean="0">
                                      <a:latin typeface="Cambria Math" panose="02040503050406030204" pitchFamily="18" charset="0"/>
                                    </a:rPr>
                                    <m:t>𝑾</m:t>
                                  </m:r>
                                </m:e>
                                <m:sub>
                                  <m:r>
                                    <a:rPr lang="en-US" altLang="zh-CN" sz="2800" b="1" i="1">
                                      <a:latin typeface="Cambria Math" panose="02040503050406030204" pitchFamily="18" charset="0"/>
                                    </a:rPr>
                                    <m:t>𝒅</m:t>
                                  </m:r>
                                </m:sub>
                              </m:sSub>
                              <m:d>
                                <m:dPr>
                                  <m:ctrlPr>
                                    <a:rPr lang="en-US" altLang="zh-CN" sz="2800" b="1" i="1">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𝒐𝒃𝒔</m:t>
                                      </m:r>
                                    </m:sub>
                                  </m:sSub>
                                  <m:r>
                                    <a:rPr lang="en-US" altLang="zh-CN" sz="2800" b="1" i="1">
                                      <a:latin typeface="Cambria Math" panose="02040503050406030204" pitchFamily="18" charset="0"/>
                                    </a:rPr>
                                    <m:t>−</m:t>
                                  </m:r>
                                  <m:r>
                                    <a:rPr lang="en-US" altLang="zh-CN" sz="2800" b="1" i="1">
                                      <a:latin typeface="Cambria Math" panose="02040503050406030204" pitchFamily="18" charset="0"/>
                                    </a:rPr>
                                    <m:t>𝒇</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𝒎</m:t>
                                      </m:r>
                                    </m:e>
                                  </m:d>
                                </m:e>
                              </m:d>
                            </m:e>
                          </m:d>
                        </m:e>
                        <m:sup>
                          <m:r>
                            <a:rPr lang="en-US" altLang="zh-CN" sz="2800" b="1" i="1" smtClean="0">
                              <a:latin typeface="Cambria Math" panose="02040503050406030204" pitchFamily="18" charset="0"/>
                            </a:rPr>
                            <m:t>𝟐</m:t>
                          </m:r>
                        </m:sup>
                      </m:sSup>
                      <m:r>
                        <a:rPr lang="en-US" altLang="zh-CN" sz="2800" b="1" i="1" smtClean="0">
                          <a:latin typeface="Cambria Math" panose="02040503050406030204" pitchFamily="18" charset="0"/>
                        </a:rPr>
                        <m:t>+</m:t>
                      </m:r>
                      <m:r>
                        <a:rPr lang="zh-CN" altLang="en-US" sz="2800" b="1" i="1" smtClean="0">
                          <a:latin typeface="Cambria Math" panose="02040503050406030204" pitchFamily="18" charset="0"/>
                        </a:rPr>
                        <m:t>𝜸</m:t>
                      </m:r>
                      <m:sSup>
                        <m:sSupPr>
                          <m:ctrlPr>
                            <a:rPr lang="en-US" altLang="zh-CN" sz="2800" b="1" i="1">
                              <a:latin typeface="Cambria Math" panose="02040503050406030204" pitchFamily="18" charset="0"/>
                            </a:rPr>
                          </m:ctrlPr>
                        </m:sSupPr>
                        <m:e>
                          <m:r>
                            <a:rPr lang="en-US" altLang="zh-CN" sz="2800" b="1" i="1" smtClean="0">
                              <a:latin typeface="Cambria Math" panose="02040503050406030204" pitchFamily="18" charset="0"/>
                            </a:rPr>
                            <m:t> </m:t>
                          </m:r>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𝑾</m:t>
                                  </m:r>
                                </m:e>
                                <m:sub>
                                  <m:r>
                                    <a:rPr lang="en-US" altLang="zh-CN" sz="2800" b="1" i="1">
                                      <a:latin typeface="Cambria Math" panose="02040503050406030204" pitchFamily="18" charset="0"/>
                                    </a:rPr>
                                    <m:t>𝒎</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𝒎</m:t>
                                  </m:r>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𝒎</m:t>
                                      </m:r>
                                    </m:e>
                                    <m:sub>
                                      <m:r>
                                        <a:rPr lang="en-US" altLang="zh-CN" sz="2800" b="1" i="1">
                                          <a:latin typeface="Cambria Math" panose="02040503050406030204" pitchFamily="18" charset="0"/>
                                        </a:rPr>
                                        <m:t>𝟎</m:t>
                                      </m:r>
                                    </m:sub>
                                  </m:sSub>
                                </m:e>
                              </m:d>
                            </m:e>
                          </m:d>
                        </m:e>
                        <m:sup>
                          <m:r>
                            <a:rPr lang="en-US" altLang="zh-CN" sz="2800" b="1" i="1">
                              <a:latin typeface="Cambria Math" panose="02040503050406030204" pitchFamily="18" charset="0"/>
                            </a:rPr>
                            <m:t>𝟐</m:t>
                          </m:r>
                        </m:sup>
                      </m:sSup>
                    </m:oMath>
                  </m:oMathPara>
                </a14:m>
                <a:endParaRPr lang="en-US" altLang="zh-CN" sz="2800" b="1" dirty="0"/>
              </a:p>
            </p:txBody>
          </p:sp>
        </mc:Choice>
        <mc:Fallback xmlns="">
          <p:sp>
            <p:nvSpPr>
              <p:cNvPr id="4" name="文本框 3">
                <a:extLst>
                  <a:ext uri="{FF2B5EF4-FFF2-40B4-BE49-F238E27FC236}">
                    <a16:creationId xmlns:a16="http://schemas.microsoft.com/office/drawing/2014/main" id="{270E6D96-B801-8E8A-5534-59F38976CBE2}"/>
                  </a:ext>
                </a:extLst>
              </p:cNvPr>
              <p:cNvSpPr txBox="1">
                <a:spLocks noRot="1" noChangeAspect="1" noMove="1" noResize="1" noEditPoints="1" noAdjustHandles="1" noChangeArrowheads="1" noChangeShapeType="1" noTextEdit="1"/>
              </p:cNvSpPr>
              <p:nvPr/>
            </p:nvSpPr>
            <p:spPr>
              <a:xfrm>
                <a:off x="753558" y="1207136"/>
                <a:ext cx="9619167" cy="125726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225B7BC-B7EA-5371-D75C-D5A76586EE78}"/>
                  </a:ext>
                </a:extLst>
              </p:cNvPr>
              <p:cNvSpPr txBox="1"/>
              <p:nvPr/>
            </p:nvSpPr>
            <p:spPr>
              <a:xfrm>
                <a:off x="1513070" y="2500654"/>
                <a:ext cx="4330288" cy="580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𝑾</m:t>
                          </m:r>
                        </m:e>
                        <m:sub>
                          <m:r>
                            <a:rPr lang="en-US" altLang="zh-CN" sz="2800" b="1" i="1" smtClean="0">
                              <a:latin typeface="Cambria Math" panose="02040503050406030204" pitchFamily="18" charset="0"/>
                            </a:rPr>
                            <m:t>𝒎</m:t>
                          </m:r>
                        </m:sub>
                      </m:sSub>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b>
                                <m:sSubPr>
                                  <m:ctrlPr>
                                    <a:rPr lang="el-GR" altLang="zh-CN" sz="2800" b="1" i="1">
                                      <a:latin typeface="Cambria Math" panose="02040503050406030204" pitchFamily="18" charset="0"/>
                                    </a:rPr>
                                  </m:ctrlPr>
                                </m:sSubPr>
                                <m:e>
                                  <m:r>
                                    <a:rPr lang="zh-CN" altLang="el-GR" sz="2800" b="1" i="1">
                                      <a:latin typeface="Cambria Math" panose="02040503050406030204" pitchFamily="18" charset="0"/>
                                    </a:rPr>
                                    <m:t>𝜶</m:t>
                                  </m:r>
                                </m:e>
                                <m:sub>
                                  <m:r>
                                    <a:rPr lang="en-US" altLang="zh-CN" sz="2800" b="1" i="1">
                                      <a:latin typeface="Cambria Math" panose="02040503050406030204" pitchFamily="18" charset="0"/>
                                    </a:rPr>
                                    <m:t>𝒔</m:t>
                                  </m:r>
                                </m:sub>
                              </m:sSub>
                              <m:r>
                                <a:rPr lang="en-US" altLang="zh-CN" sz="2800" b="1" i="1">
                                  <a:latin typeface="Cambria Math" panose="02040503050406030204" pitchFamily="18" charset="0"/>
                                </a:rPr>
                                <m:t>𝑰</m:t>
                              </m:r>
                              <m:r>
                                <a:rPr lang="en-US" altLang="zh-CN" sz="2800" b="1" i="1">
                                  <a:latin typeface="Cambria Math" panose="02040503050406030204" pitchFamily="18" charset="0"/>
                                </a:rPr>
                                <m:t>, </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𝜶</m:t>
                                  </m:r>
                                </m:e>
                                <m:sub>
                                  <m:r>
                                    <a:rPr lang="en-US" altLang="zh-CN" sz="2800" b="1" i="1">
                                      <a:latin typeface="Cambria Math" panose="02040503050406030204" pitchFamily="18" charset="0"/>
                                    </a:rPr>
                                    <m:t>𝒙</m:t>
                                  </m:r>
                                </m:sub>
                              </m:sSub>
                              <m:sSubSup>
                                <m:sSubSupPr>
                                  <m:ctrlPr>
                                    <a:rPr lang="en-US" altLang="zh-CN" sz="2800" b="1" i="1">
                                      <a:latin typeface="Cambria Math" panose="02040503050406030204" pitchFamily="18" charset="0"/>
                                    </a:rPr>
                                  </m:ctrlPr>
                                </m:sSubSupPr>
                                <m:e>
                                  <m:r>
                                    <a:rPr lang="en-US" altLang="zh-CN" sz="2800" b="1" i="1">
                                      <a:latin typeface="Cambria Math" panose="02040503050406030204" pitchFamily="18" charset="0"/>
                                    </a:rPr>
                                    <m:t>𝑾</m:t>
                                  </m:r>
                                </m:e>
                                <m:sub>
                                  <m:r>
                                    <a:rPr lang="en-US" altLang="zh-CN" sz="2800" b="1" i="1">
                                      <a:latin typeface="Cambria Math" panose="02040503050406030204" pitchFamily="18" charset="0"/>
                                    </a:rPr>
                                    <m:t>𝒙</m:t>
                                  </m:r>
                                </m:sub>
                                <m:sup>
                                  <m:r>
                                    <a:rPr lang="en-US" altLang="zh-CN" sz="2800" b="1" i="1">
                                      <a:latin typeface="Cambria Math" panose="02040503050406030204" pitchFamily="18" charset="0"/>
                                    </a:rPr>
                                    <m:t>𝑻</m:t>
                                  </m:r>
                                </m:sup>
                              </m:sSubSup>
                              <m:r>
                                <a:rPr lang="en-US" altLang="zh-CN" sz="2800" b="1" i="1">
                                  <a:latin typeface="Cambria Math" panose="02040503050406030204" pitchFamily="18" charset="0"/>
                                </a:rPr>
                                <m:t>, </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𝒂</m:t>
                                  </m:r>
                                </m:e>
                                <m:sub>
                                  <m:r>
                                    <a:rPr lang="en-US" altLang="zh-CN" sz="2800" b="1" i="1">
                                      <a:latin typeface="Cambria Math" panose="02040503050406030204" pitchFamily="18" charset="0"/>
                                    </a:rPr>
                                    <m:t>𝒛</m:t>
                                  </m:r>
                                </m:sub>
                              </m:sSub>
                              <m:sSubSup>
                                <m:sSubSupPr>
                                  <m:ctrlPr>
                                    <a:rPr lang="en-US" altLang="zh-CN" sz="2800" b="1" i="1">
                                      <a:latin typeface="Cambria Math" panose="02040503050406030204" pitchFamily="18" charset="0"/>
                                    </a:rPr>
                                  </m:ctrlPr>
                                </m:sSubSupPr>
                                <m:e>
                                  <m:r>
                                    <a:rPr lang="en-US" altLang="zh-CN" sz="2800" b="1" i="1">
                                      <a:latin typeface="Cambria Math" panose="02040503050406030204" pitchFamily="18" charset="0"/>
                                    </a:rPr>
                                    <m:t>𝑾</m:t>
                                  </m:r>
                                </m:e>
                                <m:sub>
                                  <m:r>
                                    <a:rPr lang="en-US" altLang="zh-CN" sz="2800" b="1" i="1">
                                      <a:latin typeface="Cambria Math" panose="02040503050406030204" pitchFamily="18" charset="0"/>
                                    </a:rPr>
                                    <m:t>𝒛</m:t>
                                  </m:r>
                                </m:sub>
                                <m:sup>
                                  <m:r>
                                    <a:rPr lang="en-US" altLang="zh-CN" sz="2800" b="1" i="1">
                                      <a:latin typeface="Cambria Math" panose="02040503050406030204" pitchFamily="18" charset="0"/>
                                    </a:rPr>
                                    <m:t>𝑻</m:t>
                                  </m:r>
                                </m:sup>
                              </m:sSubSup>
                            </m:e>
                          </m:d>
                        </m:e>
                        <m:sup>
                          <m:r>
                            <a:rPr lang="en-US" altLang="zh-CN" sz="2800" b="1" i="1" smtClean="0">
                              <a:latin typeface="Cambria Math" panose="02040503050406030204" pitchFamily="18" charset="0"/>
                            </a:rPr>
                            <m:t>𝑻</m:t>
                          </m:r>
                        </m:sup>
                      </m:sSup>
                    </m:oMath>
                  </m:oMathPara>
                </a14:m>
                <a:endParaRPr lang="zh-CN" altLang="en-US" sz="2400" b="1" dirty="0"/>
              </a:p>
            </p:txBody>
          </p:sp>
        </mc:Choice>
        <mc:Fallback xmlns="">
          <p:sp>
            <p:nvSpPr>
              <p:cNvPr id="5" name="文本框 4">
                <a:extLst>
                  <a:ext uri="{FF2B5EF4-FFF2-40B4-BE49-F238E27FC236}">
                    <a16:creationId xmlns:a16="http://schemas.microsoft.com/office/drawing/2014/main" id="{3225B7BC-B7EA-5371-D75C-D5A76586EE78}"/>
                  </a:ext>
                </a:extLst>
              </p:cNvPr>
              <p:cNvSpPr txBox="1">
                <a:spLocks noRot="1" noChangeAspect="1" noMove="1" noResize="1" noEditPoints="1" noAdjustHandles="1" noChangeArrowheads="1" noChangeShapeType="1" noTextEdit="1"/>
              </p:cNvSpPr>
              <p:nvPr/>
            </p:nvSpPr>
            <p:spPr>
              <a:xfrm>
                <a:off x="1513070" y="2500654"/>
                <a:ext cx="4330288" cy="580415"/>
              </a:xfrm>
              <a:prstGeom prst="rect">
                <a:avLst/>
              </a:prstGeom>
              <a:blipFill>
                <a:blip r:embed="rId4"/>
                <a:stretch>
                  <a:fillRect l="-1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A94D492-FE60-AEB3-32FC-A81D80264F67}"/>
                  </a:ext>
                </a:extLst>
              </p:cNvPr>
              <p:cNvSpPr txBox="1"/>
              <p:nvPr/>
            </p:nvSpPr>
            <p:spPr>
              <a:xfrm>
                <a:off x="1513070" y="3284289"/>
                <a:ext cx="4900537" cy="1754326"/>
              </a:xfrm>
              <a:prstGeom prst="rect">
                <a:avLst/>
              </a:prstGeom>
              <a:noFill/>
            </p:spPr>
            <p:txBody>
              <a:bodyPr wrap="square" rtlCol="0">
                <a:spAutoFit/>
              </a:bodyPr>
              <a:lstStyle/>
              <a:p>
                <a:pPr>
                  <a:lnSpc>
                    <a:spcPct val="150000"/>
                  </a:lnSpc>
                  <a:spcBef>
                    <a:spcPts val="600"/>
                  </a:spcBef>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𝑚</m:t>
                        </m:r>
                      </m:sub>
                    </m:sSub>
                    <m:r>
                      <a:rPr lang="en-US" altLang="zh-CN" sz="2400" b="0" i="0" smtClean="0">
                        <a:latin typeface="Cambria Math" panose="02040503050406030204" pitchFamily="18" charset="0"/>
                      </a:rPr>
                      <m:t> </m:t>
                    </m:r>
                  </m:oMath>
                </a14:m>
                <a:r>
                  <a:rPr lang="en-US" altLang="zh-CN" sz="2400" i="1" dirty="0">
                    <a:latin typeface="Cambria Math" panose="02040503050406030204" pitchFamily="18" charset="0"/>
                    <a:cs typeface="Arial" panose="020B0604020202020204" pitchFamily="34" charset="0"/>
                  </a:rPr>
                  <a:t>                model weighting matrix </a:t>
                </a:r>
                <a14:m>
                  <m:oMath xmlns:m="http://schemas.openxmlformats.org/officeDocument/2006/math">
                    <m:sSub>
                      <m:sSubPr>
                        <m:ctrlPr>
                          <a:rPr lang="en-US" altLang="zh-CN" sz="2400" i="1" smtClean="0">
                            <a:latin typeface="Cambria Math" panose="02040503050406030204" pitchFamily="18" charset="0"/>
                            <a:cs typeface="Arial" panose="020B0604020202020204" pitchFamily="34" charset="0"/>
                          </a:rPr>
                        </m:ctrlPr>
                      </m:sSubPr>
                      <m:e>
                        <m:r>
                          <a:rPr lang="zh-CN" altLang="en-US" sz="2400" i="1" smtClean="0">
                            <a:latin typeface="Cambria Math" panose="02040503050406030204" pitchFamily="18" charset="0"/>
                            <a:cs typeface="Arial" panose="020B0604020202020204" pitchFamily="34" charset="0"/>
                          </a:rPr>
                          <m:t>𝛼</m:t>
                        </m:r>
                      </m:e>
                      <m:sub>
                        <m:r>
                          <a:rPr lang="en-US" altLang="zh-CN" sz="2400" b="0" i="1" smtClean="0">
                            <a:latin typeface="Cambria Math" panose="02040503050406030204" pitchFamily="18" charset="0"/>
                            <a:cs typeface="Arial" panose="020B0604020202020204" pitchFamily="34" charset="0"/>
                          </a:rPr>
                          <m:t>𝑠</m:t>
                        </m:r>
                        <m:r>
                          <a:rPr lang="en-US" altLang="zh-CN" sz="2400" b="0" i="1" smtClean="0">
                            <a:latin typeface="Cambria Math" panose="02040503050406030204" pitchFamily="18" charset="0"/>
                            <a:cs typeface="Arial" panose="020B0604020202020204" pitchFamily="34" charset="0"/>
                          </a:rPr>
                          <m:t> </m:t>
                        </m:r>
                      </m:sub>
                    </m:sSub>
                    <m:sSub>
                      <m:sSubPr>
                        <m:ctrlPr>
                          <a:rPr lang="en-US" altLang="zh-CN" sz="240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m:t>
                        </m:r>
                        <m:r>
                          <a:rPr lang="zh-CN" altLang="en-US" sz="2400" i="1" smtClean="0">
                            <a:latin typeface="Cambria Math" panose="02040503050406030204" pitchFamily="18" charset="0"/>
                            <a:cs typeface="Arial" panose="020B0604020202020204" pitchFamily="34" charset="0"/>
                          </a:rPr>
                          <m:t>𝛼</m:t>
                        </m:r>
                      </m:e>
                      <m:sub>
                        <m:r>
                          <a:rPr lang="en-US" altLang="zh-CN" sz="2400" b="0" i="1" smtClean="0">
                            <a:latin typeface="Cambria Math" panose="02040503050406030204" pitchFamily="18" charset="0"/>
                            <a:cs typeface="Arial" panose="020B0604020202020204" pitchFamily="34" charset="0"/>
                          </a:rPr>
                          <m:t>𝑥</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i="1" smtClean="0">
                            <a:latin typeface="Cambria Math" panose="02040503050406030204" pitchFamily="18" charset="0"/>
                            <a:cs typeface="Arial" panose="020B0604020202020204" pitchFamily="34" charset="0"/>
                          </a:rPr>
                        </m:ctrlPr>
                      </m:sSubPr>
                      <m:e>
                        <m:r>
                          <a:rPr lang="zh-CN" altLang="en-US" sz="2400" i="1" smtClean="0">
                            <a:latin typeface="Cambria Math" panose="02040503050406030204" pitchFamily="18" charset="0"/>
                            <a:cs typeface="Arial" panose="020B0604020202020204" pitchFamily="34" charset="0"/>
                          </a:rPr>
                          <m:t>𝛼</m:t>
                        </m:r>
                      </m:e>
                      <m:sub>
                        <m:r>
                          <a:rPr lang="en-US" altLang="zh-CN" sz="2400" b="0" i="1" smtClean="0">
                            <a:latin typeface="Cambria Math" panose="02040503050406030204" pitchFamily="18" charset="0"/>
                            <a:cs typeface="Arial" panose="020B0604020202020204" pitchFamily="34" charset="0"/>
                          </a:rPr>
                          <m:t>𝑧</m:t>
                        </m:r>
                        <m:r>
                          <a:rPr lang="en-US" altLang="zh-CN" sz="2400" b="0" i="1" smtClean="0">
                            <a:latin typeface="Cambria Math" panose="02040503050406030204" pitchFamily="18" charset="0"/>
                            <a:cs typeface="Arial" panose="020B0604020202020204" pitchFamily="34" charset="0"/>
                          </a:rPr>
                          <m:t>       </m:t>
                        </m:r>
                      </m:sub>
                    </m:sSub>
                    <m:r>
                      <a:rPr lang="en-US" altLang="zh-CN" sz="2400" b="0" i="1" smtClean="0">
                        <a:latin typeface="Cambria Math" panose="02040503050406030204" pitchFamily="18" charset="0"/>
                        <a:cs typeface="Arial" panose="020B0604020202020204" pitchFamily="34" charset="0"/>
                      </a:rPr>
                      <m:t>𝑊𝑒𝑖𝑔h𝑡</m:t>
                    </m:r>
                    <m:r>
                      <a:rPr lang="en-CA" altLang="zh-CN" sz="2400" b="0" i="1" smtClean="0">
                        <a:latin typeface="Cambria Math" panose="02040503050406030204" pitchFamily="18" charset="0"/>
                        <a:cs typeface="Arial" panose="020B0604020202020204" pitchFamily="34" charset="0"/>
                      </a:rPr>
                      <m:t>𝑖𝑛𝑔</m:t>
                    </m:r>
                    <m:r>
                      <a:rPr lang="en-US" altLang="zh-CN" sz="2400" b="0" i="1" smtClean="0">
                        <a:latin typeface="Cambria Math" panose="02040503050406030204" pitchFamily="18" charset="0"/>
                        <a:cs typeface="Arial" panose="020B0604020202020204" pitchFamily="34" charset="0"/>
                      </a:rPr>
                      <m:t> </m:t>
                    </m:r>
                    <m:r>
                      <a:rPr lang="en-US" altLang="zh-CN" sz="2400" b="0" i="1" smtClean="0">
                        <a:latin typeface="Cambria Math" panose="02040503050406030204" pitchFamily="18" charset="0"/>
                        <a:cs typeface="Arial" panose="020B0604020202020204" pitchFamily="34" charset="0"/>
                      </a:rPr>
                      <m:t>𝑐𝑜𝑒𝑓𝑓𝑖𝑐𝑖𝑒𝑛𝑡𝑠</m:t>
                    </m:r>
                  </m:oMath>
                </a14:m>
                <a:endParaRPr lang="en-US" altLang="zh-CN" sz="2400" b="0" i="1" dirty="0">
                  <a:latin typeface="Cambria Math" panose="02040503050406030204" pitchFamily="18" charset="0"/>
                  <a:cs typeface="Arial" panose="020B0604020202020204" pitchFamily="34" charset="0"/>
                </a:endParaRPr>
              </a:p>
              <a:p>
                <a:pPr>
                  <a:lnSpc>
                    <a:spcPct val="150000"/>
                  </a:lnSpc>
                  <a:spcBef>
                    <a:spcPts val="600"/>
                  </a:spcBef>
                </a:pPr>
                <a14:m>
                  <m:oMathPara xmlns:m="http://schemas.openxmlformats.org/officeDocument/2006/math">
                    <m:oMathParaPr>
                      <m:jc m:val="left"/>
                    </m:oMathParaPr>
                    <m:oMath xmlns:m="http://schemas.openxmlformats.org/officeDocument/2006/math">
                      <m:sSub>
                        <m:sSubPr>
                          <m:ctrlPr>
                            <a:rPr lang="en-US" altLang="zh-CN" sz="240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𝑚</m:t>
                          </m:r>
                        </m:e>
                        <m:sub>
                          <m:r>
                            <a:rPr lang="en-US" altLang="zh-CN" sz="2400" b="0" i="1" smtClean="0">
                              <a:latin typeface="Cambria Math" panose="02040503050406030204" pitchFamily="18" charset="0"/>
                              <a:cs typeface="Arial" panose="020B0604020202020204" pitchFamily="34" charset="0"/>
                            </a:rPr>
                            <m:t>0</m:t>
                          </m:r>
                        </m:sub>
                      </m:sSub>
                      <m:r>
                        <a:rPr lang="en-US" altLang="zh-CN" sz="2400" b="0" i="1" smtClean="0">
                          <a:latin typeface="Cambria Math" panose="02040503050406030204" pitchFamily="18" charset="0"/>
                          <a:cs typeface="Arial" panose="020B0604020202020204" pitchFamily="34" charset="0"/>
                        </a:rPr>
                        <m:t>                   </m:t>
                      </m:r>
                      <m:r>
                        <a:rPr lang="en-US" altLang="zh-CN" sz="2400" b="0" i="1" smtClean="0">
                          <a:latin typeface="Cambria Math" panose="02040503050406030204" pitchFamily="18" charset="0"/>
                          <a:cs typeface="Arial" panose="020B0604020202020204" pitchFamily="34" charset="0"/>
                        </a:rPr>
                        <m:t>𝑅𝑒𝑓𝑒𝑟𝑒𝑛𝑐𝑒</m:t>
                      </m:r>
                      <m:r>
                        <a:rPr lang="en-US" altLang="zh-CN" sz="2400" b="0" i="1" smtClean="0">
                          <a:latin typeface="Cambria Math" panose="02040503050406030204" pitchFamily="18" charset="0"/>
                          <a:cs typeface="Arial" panose="020B0604020202020204" pitchFamily="34" charset="0"/>
                        </a:rPr>
                        <m:t> </m:t>
                      </m:r>
                      <m:r>
                        <a:rPr lang="en-CA" altLang="zh-CN" sz="2400" b="0" i="1" smtClean="0">
                          <a:latin typeface="Cambria Math" panose="02040503050406030204" pitchFamily="18" charset="0"/>
                          <a:cs typeface="Arial" panose="020B0604020202020204" pitchFamily="34" charset="0"/>
                        </a:rPr>
                        <m:t>𝑎𝑛𝑑</m:t>
                      </m:r>
                      <m:r>
                        <a:rPr lang="en-CA" altLang="zh-CN" sz="2400" b="0" i="1" smtClean="0">
                          <a:latin typeface="Cambria Math" panose="02040503050406030204" pitchFamily="18" charset="0"/>
                          <a:cs typeface="Arial" panose="020B0604020202020204" pitchFamily="34" charset="0"/>
                        </a:rPr>
                        <m:t> </m:t>
                      </m:r>
                      <m:r>
                        <a:rPr lang="en-CA" altLang="zh-CN" sz="2400" b="0" i="1" smtClean="0">
                          <a:latin typeface="Cambria Math" panose="02040503050406030204" pitchFamily="18" charset="0"/>
                          <a:cs typeface="Arial" panose="020B0604020202020204" pitchFamily="34" charset="0"/>
                        </a:rPr>
                        <m:t>𝑖𝑛𝑖𝑡𝑖𝑎𝑙</m:t>
                      </m:r>
                      <m:r>
                        <a:rPr lang="en-CA" altLang="zh-CN" sz="2400" b="0" i="1" smtClean="0">
                          <a:latin typeface="Cambria Math" panose="02040503050406030204" pitchFamily="18" charset="0"/>
                          <a:cs typeface="Arial" panose="020B0604020202020204" pitchFamily="34" charset="0"/>
                        </a:rPr>
                        <m:t> </m:t>
                      </m:r>
                      <m:r>
                        <a:rPr lang="en-US" altLang="zh-CN" sz="2400" b="0" i="1" smtClean="0">
                          <a:latin typeface="Cambria Math" panose="02040503050406030204" pitchFamily="18" charset="0"/>
                          <a:cs typeface="Arial" panose="020B0604020202020204" pitchFamily="34" charset="0"/>
                        </a:rPr>
                        <m:t>𝑚𝑜𝑑𝑒𝑙</m:t>
                      </m:r>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1A94D492-FE60-AEB3-32FC-A81D80264F67}"/>
                  </a:ext>
                </a:extLst>
              </p:cNvPr>
              <p:cNvSpPr txBox="1">
                <a:spLocks noRot="1" noChangeAspect="1" noMove="1" noResize="1" noEditPoints="1" noAdjustHandles="1" noChangeArrowheads="1" noChangeShapeType="1" noTextEdit="1"/>
              </p:cNvSpPr>
              <p:nvPr/>
            </p:nvSpPr>
            <p:spPr>
              <a:xfrm>
                <a:off x="1513070" y="3284289"/>
                <a:ext cx="4900537" cy="1754326"/>
              </a:xfrm>
              <a:prstGeom prst="rect">
                <a:avLst/>
              </a:prstGeom>
              <a:blipFill>
                <a:blip r:embed="rId5"/>
                <a:stretch>
                  <a:fillRect r="-16796" b="-719"/>
                </a:stretch>
              </a:blipFill>
            </p:spPr>
            <p:txBody>
              <a:bodyPr/>
              <a:lstStyle/>
              <a:p>
                <a:r>
                  <a:rPr lang="en-US">
                    <a:noFill/>
                  </a:rPr>
                  <a:t> </a:t>
                </a:r>
              </a:p>
            </p:txBody>
          </p:sp>
        </mc:Fallback>
      </mc:AlternateContent>
      <p:pic>
        <p:nvPicPr>
          <p:cNvPr id="15" name="图片 14">
            <a:extLst>
              <a:ext uri="{FF2B5EF4-FFF2-40B4-BE49-F238E27FC236}">
                <a16:creationId xmlns:a16="http://schemas.microsoft.com/office/drawing/2014/main" id="{2339D150-73C9-6D5A-9CE3-2482088A22F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2488" y="5554209"/>
            <a:ext cx="3519487" cy="902645"/>
          </a:xfrm>
          <a:prstGeom prst="rect">
            <a:avLst/>
          </a:prstGeom>
        </p:spPr>
      </p:pic>
      <p:sp>
        <p:nvSpPr>
          <p:cNvPr id="17" name="任意多边形: 形状 16">
            <a:extLst>
              <a:ext uri="{FF2B5EF4-FFF2-40B4-BE49-F238E27FC236}">
                <a16:creationId xmlns:a16="http://schemas.microsoft.com/office/drawing/2014/main" id="{9B7B9A36-271C-96BD-AE31-FA482545924A}"/>
              </a:ext>
            </a:extLst>
          </p:cNvPr>
          <p:cNvSpPr/>
          <p:nvPr/>
        </p:nvSpPr>
        <p:spPr>
          <a:xfrm>
            <a:off x="995415" y="250853"/>
            <a:ext cx="3084652"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任意多边形: 形状 17">
            <a:extLst>
              <a:ext uri="{FF2B5EF4-FFF2-40B4-BE49-F238E27FC236}">
                <a16:creationId xmlns:a16="http://schemas.microsoft.com/office/drawing/2014/main" id="{BF7150D6-5E6F-B17C-4522-EC852030F063}"/>
              </a:ext>
            </a:extLst>
          </p:cNvPr>
          <p:cNvSpPr/>
          <p:nvPr/>
        </p:nvSpPr>
        <p:spPr>
          <a:xfrm>
            <a:off x="149364" y="250853"/>
            <a:ext cx="731778" cy="561908"/>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72DCC5FF-9EE1-145E-3347-5571493BE335}"/>
              </a:ext>
            </a:extLst>
          </p:cNvPr>
          <p:cNvSpPr txBox="1"/>
          <p:nvPr/>
        </p:nvSpPr>
        <p:spPr>
          <a:xfrm>
            <a:off x="1221436" y="317527"/>
            <a:ext cx="2614418" cy="461665"/>
          </a:xfrm>
          <a:prstGeom prst="rect">
            <a:avLst/>
          </a:prstGeom>
          <a:solidFill>
            <a:srgbClr val="E26714"/>
          </a:solidFill>
        </p:spPr>
        <p:txBody>
          <a:bodyPr wrap="square" rtlCol="0">
            <a:spAutoFit/>
          </a:bodyPr>
          <a:lstStyle/>
          <a:p>
            <a:pPr defTabSz="914377">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Methods</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B1B72E5-B362-93C1-01AD-492004F5DB6F}"/>
              </a:ext>
            </a:extLst>
          </p:cNvPr>
          <p:cNvSpPr txBox="1"/>
          <p:nvPr/>
        </p:nvSpPr>
        <p:spPr>
          <a:xfrm>
            <a:off x="263637" y="295533"/>
            <a:ext cx="617505"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a:t>
            </a:r>
            <a:r>
              <a:rPr lang="en-US" altLang="zh-CN" sz="2400" dirty="0">
                <a:solidFill>
                  <a:prstClr val="white"/>
                </a:solidFill>
                <a:latin typeface="Impact" panose="020B0806030902050204" pitchFamily="34" charset="0"/>
                <a:ea typeface="微软雅黑" panose="020B0503020204020204" pitchFamily="34" charset="-122"/>
              </a:rPr>
              <a:t>3</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88906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部分台站原始噪声数据">
            <a:extLst>
              <a:ext uri="{FF2B5EF4-FFF2-40B4-BE49-F238E27FC236}">
                <a16:creationId xmlns:a16="http://schemas.microsoft.com/office/drawing/2014/main" id="{49F241F5-AB7F-6071-1661-255EB83ED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125" y="981457"/>
            <a:ext cx="4777366" cy="2226317"/>
          </a:xfrm>
          <a:prstGeom prst="rect">
            <a:avLst/>
          </a:prstGeom>
        </p:spPr>
      </p:pic>
      <p:sp>
        <p:nvSpPr>
          <p:cNvPr id="8" name="文本框 7">
            <a:extLst>
              <a:ext uri="{FF2B5EF4-FFF2-40B4-BE49-F238E27FC236}">
                <a16:creationId xmlns:a16="http://schemas.microsoft.com/office/drawing/2014/main" id="{65D4518A-5DED-CFE0-0439-E434F698B872}"/>
              </a:ext>
            </a:extLst>
          </p:cNvPr>
          <p:cNvSpPr txBox="1"/>
          <p:nvPr/>
        </p:nvSpPr>
        <p:spPr>
          <a:xfrm>
            <a:off x="793376" y="3376473"/>
            <a:ext cx="3678611"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Passive seismic waveforms</a:t>
            </a:r>
            <a:endParaRPr lang="zh-CN" alt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6B2D71D-8F24-86AD-79CD-5D85D5436753}"/>
                  </a:ext>
                </a:extLst>
              </p:cNvPr>
              <p:cNvSpPr txBox="1"/>
              <p:nvPr/>
            </p:nvSpPr>
            <p:spPr>
              <a:xfrm>
                <a:off x="5894293" y="1649059"/>
                <a:ext cx="4944036" cy="6139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I</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up>
                        <m:e>
                          <m:r>
                            <a:rPr lang="en-US" altLang="zh-CN" b="1" i="1">
                              <a:latin typeface="Cambria Math" panose="02040503050406030204" pitchFamily="18" charset="0"/>
                            </a:rPr>
                            <m:t>𝑪</m:t>
                          </m:r>
                          <m:d>
                            <m:dPr>
                              <m:ctrlPr>
                                <a:rPr lang="en-US" altLang="zh-CN" b="1" i="1">
                                  <a:latin typeface="Cambria Math" panose="02040503050406030204" pitchFamily="18" charset="0"/>
                                </a:rPr>
                              </m:ctrlPr>
                            </m:dPr>
                            <m:e>
                              <m:r>
                                <a:rPr lang="en-US" altLang="zh-CN" b="1" i="1">
                                  <a:latin typeface="Cambria Math" panose="02040503050406030204" pitchFamily="18" charset="0"/>
                                </a:rPr>
                                <m:t>𝒓</m:t>
                              </m:r>
                              <m:r>
                                <a:rPr lang="en-US" altLang="zh-CN" b="1" i="1">
                                  <a:latin typeface="Cambria Math" panose="02040503050406030204" pitchFamily="18" charset="0"/>
                                </a:rPr>
                                <m:t>,</m:t>
                              </m:r>
                              <m:r>
                                <a:rPr lang="zh-CN" altLang="en-US" b="1" i="1">
                                  <a:latin typeface="Cambria Math" panose="02040503050406030204" pitchFamily="18" charset="0"/>
                                </a:rPr>
                                <m:t>𝝎</m:t>
                              </m:r>
                            </m:e>
                          </m:d>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𝐽</m:t>
                              </m:r>
                            </m:e>
                            <m:sub>
                              <m:r>
                                <a:rPr lang="en-US" altLang="zh-CN" b="0" i="1" smtClean="0">
                                  <a:latin typeface="Cambria Math" panose="02040503050406030204" pitchFamily="18" charset="0"/>
                                </a:rPr>
                                <m:t>0</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𝑘𝑟</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𝑟</m:t>
                          </m:r>
                          <m:r>
                            <a:rPr lang="en-US" altLang="zh-CN" b="0" i="1" smtClean="0">
                              <a:latin typeface="Cambria Math" panose="02040503050406030204" pitchFamily="18" charset="0"/>
                            </a:rPr>
                            <m:t> </m:t>
                          </m:r>
                          <m:r>
                            <a:rPr lang="en-US" altLang="zh-CN" b="1" i="1" smtClean="0">
                              <a:latin typeface="Cambria Math" panose="02040503050406030204" pitchFamily="18" charset="0"/>
                            </a:rPr>
                            <m:t>𝒅</m:t>
                          </m:r>
                          <m:r>
                            <a:rPr lang="en-US" altLang="zh-CN" b="0" i="1" smtClean="0">
                              <a:latin typeface="Cambria Math" panose="02040503050406030204" pitchFamily="18" charset="0"/>
                            </a:rPr>
                            <m:t>𝑟</m:t>
                          </m:r>
                        </m:e>
                      </m:nary>
                    </m:oMath>
                  </m:oMathPara>
                </a14:m>
                <a:endParaRPr lang="zh-CN" altLang="en-US" dirty="0"/>
              </a:p>
            </p:txBody>
          </p:sp>
        </mc:Choice>
        <mc:Fallback xmlns="">
          <p:sp>
            <p:nvSpPr>
              <p:cNvPr id="9" name="文本框 8">
                <a:extLst>
                  <a:ext uri="{FF2B5EF4-FFF2-40B4-BE49-F238E27FC236}">
                    <a16:creationId xmlns:a16="http://schemas.microsoft.com/office/drawing/2014/main" id="{26B2D71D-8F24-86AD-79CD-5D85D5436753}"/>
                  </a:ext>
                </a:extLst>
              </p:cNvPr>
              <p:cNvSpPr txBox="1">
                <a:spLocks noRot="1" noChangeAspect="1" noMove="1" noResize="1" noEditPoints="1" noAdjustHandles="1" noChangeArrowheads="1" noChangeShapeType="1" noTextEdit="1"/>
              </p:cNvSpPr>
              <p:nvPr/>
            </p:nvSpPr>
            <p:spPr>
              <a:xfrm>
                <a:off x="5894293" y="1649059"/>
                <a:ext cx="4944036" cy="613951"/>
              </a:xfrm>
              <a:prstGeom prst="rect">
                <a:avLst/>
              </a:prstGeom>
              <a:blipFill>
                <a:blip r:embed="rId4"/>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C45C90FB-E7EA-25B4-37DA-EE8184AF1D95}"/>
              </a:ext>
            </a:extLst>
          </p:cNvPr>
          <p:cNvSpPr txBox="1"/>
          <p:nvPr/>
        </p:nvSpPr>
        <p:spPr>
          <a:xfrm>
            <a:off x="10106584" y="2395931"/>
            <a:ext cx="1509154" cy="277452"/>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(Wang et al., 2019)</a:t>
            </a:r>
            <a:endParaRPr lang="zh-CN" altLang="en-US" sz="1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F85C408C-DAE2-8619-7C24-8A47BF0DE3EE}"/>
              </a:ext>
            </a:extLst>
          </p:cNvPr>
          <p:cNvSpPr txBox="1"/>
          <p:nvPr/>
        </p:nvSpPr>
        <p:spPr>
          <a:xfrm>
            <a:off x="10443060" y="1771368"/>
            <a:ext cx="2587812"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F-</a:t>
            </a:r>
            <a:r>
              <a:rPr lang="en-US" altLang="zh-CN" b="1" i="1" dirty="0">
                <a:latin typeface="Arial" panose="020B0604020202020204" pitchFamily="34" charset="0"/>
                <a:cs typeface="Arial" panose="020B0604020202020204" pitchFamily="34" charset="0"/>
              </a:rPr>
              <a:t>J Method</a:t>
            </a:r>
            <a:endParaRPr lang="zh-CN" altLang="en-US" b="1" i="1"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E93E0260-883B-1973-708C-B78578150C3D}"/>
              </a:ext>
            </a:extLst>
          </p:cNvPr>
          <p:cNvSpPr txBox="1"/>
          <p:nvPr/>
        </p:nvSpPr>
        <p:spPr>
          <a:xfrm>
            <a:off x="6096000" y="977528"/>
            <a:ext cx="4550671"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Extract the dispersion curves</a:t>
            </a:r>
            <a:endParaRPr lang="zh-CN" altLang="en-US" sz="2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B5C3DBD-5153-7524-CD20-5186B6EB47BE}"/>
                  </a:ext>
                </a:extLst>
              </p:cNvPr>
              <p:cNvSpPr txBox="1"/>
              <p:nvPr/>
            </p:nvSpPr>
            <p:spPr>
              <a:xfrm>
                <a:off x="7185510" y="2862404"/>
                <a:ext cx="4630253" cy="523220"/>
              </a:xfrm>
              <a:prstGeom prst="rect">
                <a:avLst/>
              </a:prstGeom>
              <a:noFill/>
            </p:spPr>
            <p:txBody>
              <a:bodyPr wrap="square">
                <a:spAutoFit/>
              </a:bodyPr>
              <a:lstStyle/>
              <a:p>
                <a14:m>
                  <m:oMath xmlns:m="http://schemas.openxmlformats.org/officeDocument/2006/math">
                    <m:r>
                      <a:rPr lang="en-US" altLang="zh-CN" sz="1400" b="0" i="1" smtClean="0">
                        <a:latin typeface="Cambria Math" panose="02040503050406030204" pitchFamily="18" charset="0"/>
                      </a:rPr>
                      <m:t>𝐶</m:t>
                    </m:r>
                    <m:d>
                      <m:dPr>
                        <m:ctrlPr>
                          <a:rPr lang="en-US" altLang="zh-CN" sz="1400" i="1" smtClean="0">
                            <a:latin typeface="Cambria Math" panose="02040503050406030204" pitchFamily="18" charset="0"/>
                          </a:rPr>
                        </m:ctrlPr>
                      </m:dPr>
                      <m:e>
                        <m:r>
                          <a:rPr lang="en-US" altLang="zh-CN" sz="1400" b="0" i="1" smtClean="0">
                            <a:latin typeface="Cambria Math" panose="02040503050406030204" pitchFamily="18" charset="0"/>
                          </a:rPr>
                          <m:t>𝑟</m:t>
                        </m:r>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𝜔</m:t>
                        </m:r>
                      </m:e>
                    </m:d>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Cross-correlation function in frequency</a:t>
                </a:r>
              </a:p>
              <a:p>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𝐽</m:t>
                        </m:r>
                      </m:e>
                      <m:sub>
                        <m:r>
                          <a:rPr lang="en-US" altLang="zh-CN" sz="1400" b="0" i="1" smtClean="0">
                            <a:latin typeface="Cambria Math" panose="02040503050406030204" pitchFamily="18" charset="0"/>
                          </a:rPr>
                          <m:t>0</m:t>
                        </m:r>
                      </m:sub>
                    </m:sSub>
                    <m:d>
                      <m:dPr>
                        <m:ctrlPr>
                          <a:rPr lang="en-US" altLang="zh-CN" sz="1400" i="1" smtClean="0">
                            <a:latin typeface="Cambria Math" panose="02040503050406030204" pitchFamily="18" charset="0"/>
                          </a:rPr>
                        </m:ctrlPr>
                      </m:dPr>
                      <m:e>
                        <m:r>
                          <a:rPr lang="en-US" altLang="zh-CN" sz="1400" b="0" i="1" smtClean="0">
                            <a:latin typeface="Cambria Math" panose="02040503050406030204" pitchFamily="18" charset="0"/>
                          </a:rPr>
                          <m:t>𝑘𝑟</m:t>
                        </m:r>
                      </m:e>
                    </m:d>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Bessel function</a:t>
                </a:r>
                <a:endParaRPr lang="zh-CN" altLang="en-US" sz="1400" dirty="0">
                  <a:latin typeface="Arial" panose="020B0604020202020204" pitchFamily="34" charset="0"/>
                  <a:cs typeface="Arial" panose="020B0604020202020204" pitchFamily="34" charset="0"/>
                </a:endParaRPr>
              </a:p>
            </p:txBody>
          </p:sp>
        </mc:Choice>
        <mc:Fallback xmlns="">
          <p:sp>
            <p:nvSpPr>
              <p:cNvPr id="15" name="文本框 14">
                <a:extLst>
                  <a:ext uri="{FF2B5EF4-FFF2-40B4-BE49-F238E27FC236}">
                    <a16:creationId xmlns:a16="http://schemas.microsoft.com/office/drawing/2014/main" id="{9B5C3DBD-5153-7524-CD20-5186B6EB47BE}"/>
                  </a:ext>
                </a:extLst>
              </p:cNvPr>
              <p:cNvSpPr txBox="1">
                <a:spLocks noRot="1" noChangeAspect="1" noMove="1" noResize="1" noEditPoints="1" noAdjustHandles="1" noChangeArrowheads="1" noChangeShapeType="1" noTextEdit="1"/>
              </p:cNvSpPr>
              <p:nvPr/>
            </p:nvSpPr>
            <p:spPr>
              <a:xfrm>
                <a:off x="7185510" y="2862404"/>
                <a:ext cx="4630253" cy="523220"/>
              </a:xfrm>
              <a:prstGeom prst="rect">
                <a:avLst/>
              </a:prstGeom>
              <a:blipFill>
                <a:blip r:embed="rId5"/>
                <a:stretch>
                  <a:fillRect b="-6977"/>
                </a:stretch>
              </a:blipFill>
            </p:spPr>
            <p:txBody>
              <a:bodyPr/>
              <a:lstStyle/>
              <a:p>
                <a:r>
                  <a:rPr lang="en-US">
                    <a:noFill/>
                  </a:rPr>
                  <a:t> </a:t>
                </a:r>
              </a:p>
            </p:txBody>
          </p:sp>
        </mc:Fallback>
      </mc:AlternateContent>
      <p:sp>
        <p:nvSpPr>
          <p:cNvPr id="16" name="文本框 15">
            <a:extLst>
              <a:ext uri="{FF2B5EF4-FFF2-40B4-BE49-F238E27FC236}">
                <a16:creationId xmlns:a16="http://schemas.microsoft.com/office/drawing/2014/main" id="{28EE973A-DF3C-B8C7-CA67-9B1E8A475520}"/>
              </a:ext>
            </a:extLst>
          </p:cNvPr>
          <p:cNvSpPr txBox="1"/>
          <p:nvPr/>
        </p:nvSpPr>
        <p:spPr>
          <a:xfrm>
            <a:off x="672355" y="4037067"/>
            <a:ext cx="4550671"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HVSR</a:t>
            </a:r>
            <a:endParaRPr lang="zh-CN" altLang="en-US" sz="2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A4BFB64-DF4E-443F-6892-B24E1833CFF7}"/>
                  </a:ext>
                </a:extLst>
              </p:cNvPr>
              <p:cNvSpPr txBox="1"/>
              <p:nvPr/>
            </p:nvSpPr>
            <p:spPr>
              <a:xfrm>
                <a:off x="7185510" y="4464474"/>
                <a:ext cx="3830664"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𝑠</m:t>
                              </m:r>
                            </m:sub>
                          </m:sSub>
                        </m:e>
                      </m:d>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sub>
                        <m:sup/>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𝑤𝑒𝑖𝑔h𝑡</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𝑐</m:t>
                                      </m:r>
                                    </m:e>
                                    <m:sub>
                                      <m:r>
                                        <a:rPr lang="en-US" altLang="zh-CN" i="1">
                                          <a:latin typeface="Cambria Math" panose="02040503050406030204" pitchFamily="18" charset="0"/>
                                        </a:rPr>
                                        <m:t>𝑖𝑗</m:t>
                                      </m:r>
                                    </m:sub>
                                    <m:sup>
                                      <m:r>
                                        <a:rPr lang="en-US" altLang="zh-CN" i="1">
                                          <a:latin typeface="Cambria Math" panose="02040503050406030204" pitchFamily="18" charset="0"/>
                                        </a:rPr>
                                        <m:t>𝑠</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𝑠</m:t>
                                      </m:r>
                                    </m:sub>
                                  </m:sSub>
                                  <m:r>
                                    <a:rPr lang="en-US" altLang="zh-CN" i="1">
                                      <a:latin typeface="Cambria Math" panose="02040503050406030204" pitchFamily="18" charset="0"/>
                                    </a:rPr>
                                    <m:t>))</m:t>
                                  </m:r>
                                </m:e>
                                <m:sup>
                                  <m:r>
                                    <a:rPr lang="en-US" altLang="zh-CN" i="1">
                                      <a:latin typeface="Cambria Math" panose="02040503050406030204" pitchFamily="18" charset="0"/>
                                    </a:rPr>
                                    <m:t>2</m:t>
                                  </m:r>
                                </m:sup>
                              </m:sSup>
                            </m:e>
                          </m:nary>
                        </m:e>
                      </m:nary>
                    </m:oMath>
                  </m:oMathPara>
                </a14:m>
                <a:endParaRPr lang="zh-CN" altLang="en-US" dirty="0"/>
              </a:p>
            </p:txBody>
          </p:sp>
        </mc:Choice>
        <mc:Fallback xmlns="">
          <p:sp>
            <p:nvSpPr>
              <p:cNvPr id="17" name="文本框 16">
                <a:extLst>
                  <a:ext uri="{FF2B5EF4-FFF2-40B4-BE49-F238E27FC236}">
                    <a16:creationId xmlns:a16="http://schemas.microsoft.com/office/drawing/2014/main" id="{EA4BFB64-DF4E-443F-6892-B24E1833CFF7}"/>
                  </a:ext>
                </a:extLst>
              </p:cNvPr>
              <p:cNvSpPr txBox="1">
                <a:spLocks noRot="1" noChangeAspect="1" noMove="1" noResize="1" noEditPoints="1" noAdjustHandles="1" noChangeArrowheads="1" noChangeShapeType="1" noTextEdit="1"/>
              </p:cNvSpPr>
              <p:nvPr/>
            </p:nvSpPr>
            <p:spPr>
              <a:xfrm>
                <a:off x="7185510" y="4464474"/>
                <a:ext cx="3830664" cy="703526"/>
              </a:xfrm>
              <a:prstGeom prst="rect">
                <a:avLst/>
              </a:prstGeom>
              <a:blipFill>
                <a:blip r:embed="rId6"/>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0B0A150D-4A83-A143-EA04-D3C60515537D}"/>
              </a:ext>
            </a:extLst>
          </p:cNvPr>
          <p:cNvSpPr txBox="1"/>
          <p:nvPr/>
        </p:nvSpPr>
        <p:spPr>
          <a:xfrm>
            <a:off x="10056084" y="5316595"/>
            <a:ext cx="1759679" cy="261777"/>
          </a:xfrm>
          <a:prstGeom prst="rect">
            <a:avLst/>
          </a:prstGeom>
          <a:noFill/>
        </p:spPr>
        <p:txBody>
          <a:bodyPr wrap="square" rtlCol="0">
            <a:spAutoFit/>
          </a:bodyPr>
          <a:lstStyle/>
          <a:p>
            <a:r>
              <a:rPr lang="en-US" altLang="zh-CN" sz="1100" dirty="0">
                <a:latin typeface="Arial" panose="020B0604020202020204" pitchFamily="34" charset="0"/>
                <a:cs typeface="Arial" panose="020B0604020202020204" pitchFamily="34" charset="0"/>
              </a:rPr>
              <a:t>(Chen et al., 2019 )</a:t>
            </a:r>
            <a:endParaRPr lang="zh-CN" altLang="en-US" sz="11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082E68B-62C7-BB08-5E83-5E1466D0FC7D}"/>
                  </a:ext>
                </a:extLst>
              </p:cNvPr>
              <p:cNvSpPr txBox="1"/>
              <p:nvPr/>
            </p:nvSpPr>
            <p:spPr>
              <a:xfrm>
                <a:off x="7185510" y="5578373"/>
                <a:ext cx="3259756" cy="996555"/>
              </a:xfrm>
              <a:prstGeom prst="rect">
                <a:avLst/>
              </a:prstGeom>
              <a:noFill/>
            </p:spPr>
            <p:txBody>
              <a:bodyPr wrap="square" rtlCol="0">
                <a:spAutoFit/>
              </a:bodyPr>
              <a:lstStyle/>
              <a:p>
                <a14:m>
                  <m:oMath xmlns:m="http://schemas.openxmlformats.org/officeDocument/2006/math">
                    <m:r>
                      <a:rPr lang="en-US" altLang="zh-CN" sz="1400" b="0" i="1" smtClean="0">
                        <a:latin typeface="Cambria Math" panose="02040503050406030204" pitchFamily="18" charset="0"/>
                      </a:rPr>
                      <m:t>𝑖</m:t>
                    </m:r>
                  </m:oMath>
                </a14:m>
                <a:r>
                  <a:rPr lang="en-US" altLang="zh-CN" sz="1400" dirty="0">
                    <a:latin typeface="Arial" panose="020B0604020202020204" pitchFamily="34" charset="0"/>
                    <a:cs typeface="Arial" panose="020B0604020202020204" pitchFamily="34" charset="0"/>
                  </a:rPr>
                  <a:t>   Frequence </a:t>
                </a:r>
              </a:p>
              <a:p>
                <a14:m>
                  <m:oMath xmlns:m="http://schemas.openxmlformats.org/officeDocument/2006/math">
                    <m:r>
                      <a:rPr lang="en-US" altLang="zh-CN" sz="1400" b="0" i="1" smtClean="0">
                        <a:latin typeface="Cambria Math" panose="02040503050406030204" pitchFamily="18" charset="0"/>
                      </a:rPr>
                      <m:t>𝑗</m:t>
                    </m:r>
                  </m:oMath>
                </a14:m>
                <a:r>
                  <a:rPr lang="en-US" altLang="zh-CN" sz="1400" dirty="0">
                    <a:latin typeface="Arial" panose="020B0604020202020204" pitchFamily="34" charset="0"/>
                    <a:cs typeface="Arial" panose="020B0604020202020204" pitchFamily="34" charset="0"/>
                  </a:rPr>
                  <a:t>   Order of the dispersion curve</a:t>
                </a: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𝑐</m:t>
                        </m:r>
                      </m:e>
                      <m:sub>
                        <m:r>
                          <a:rPr lang="en-US" altLang="zh-CN" sz="1400" i="1">
                            <a:latin typeface="Cambria Math" panose="02040503050406030204" pitchFamily="18" charset="0"/>
                          </a:rPr>
                          <m:t>𝑖𝑗</m:t>
                        </m:r>
                      </m:sub>
                      <m:sup>
                        <m:r>
                          <a:rPr lang="en-US" altLang="zh-CN" sz="1400" i="1">
                            <a:latin typeface="Cambria Math" panose="02040503050406030204" pitchFamily="18" charset="0"/>
                          </a:rPr>
                          <m:t>𝑠</m:t>
                        </m:r>
                      </m:sup>
                    </m:sSubSup>
                  </m:oMath>
                </a14:m>
                <a:r>
                  <a:rPr lang="en-US" altLang="zh-CN" sz="1400" dirty="0">
                    <a:latin typeface="Arial" panose="020B0604020202020204" pitchFamily="34" charset="0"/>
                    <a:cs typeface="Arial" panose="020B0604020202020204" pitchFamily="34" charset="0"/>
                  </a:rPr>
                  <a:t> Measured phase velocity</a:t>
                </a:r>
              </a:p>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i="1">
                            <a:latin typeface="Cambria Math" panose="02040503050406030204" pitchFamily="18" charset="0"/>
                          </a:rPr>
                          <m:t>𝑖𝑗</m:t>
                        </m:r>
                      </m:sub>
                    </m:sSub>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Theoretical phase velocity</a:t>
                </a:r>
                <a:endParaRPr lang="zh-CN" altLang="en-US" sz="1400" dirty="0">
                  <a:latin typeface="Arial" panose="020B0604020202020204" pitchFamily="34" charset="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9082E68B-62C7-BB08-5E83-5E1466D0FC7D}"/>
                  </a:ext>
                </a:extLst>
              </p:cNvPr>
              <p:cNvSpPr txBox="1">
                <a:spLocks noRot="1" noChangeAspect="1" noMove="1" noResize="1" noEditPoints="1" noAdjustHandles="1" noChangeArrowheads="1" noChangeShapeType="1" noTextEdit="1"/>
              </p:cNvSpPr>
              <p:nvPr/>
            </p:nvSpPr>
            <p:spPr>
              <a:xfrm>
                <a:off x="7185510" y="5578373"/>
                <a:ext cx="3259756" cy="996555"/>
              </a:xfrm>
              <a:prstGeom prst="rect">
                <a:avLst/>
              </a:prstGeom>
              <a:blipFill>
                <a:blip r:embed="rId7"/>
                <a:stretch>
                  <a:fillRect t="-1220" b="-3659"/>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C771E033-98E3-4194-EF40-27BA7A5876E7}"/>
              </a:ext>
            </a:extLst>
          </p:cNvPr>
          <p:cNvSpPr txBox="1"/>
          <p:nvPr/>
        </p:nvSpPr>
        <p:spPr>
          <a:xfrm>
            <a:off x="6090975" y="3847107"/>
            <a:ext cx="4550671"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S-wave velocity</a:t>
            </a:r>
            <a:endParaRPr lang="zh-CN" altLang="en-US" sz="2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7ACB8206-CD5F-B311-657A-FA0D7A014C06}"/>
                  </a:ext>
                </a:extLst>
              </p:cNvPr>
              <p:cNvSpPr txBox="1"/>
              <p:nvPr/>
            </p:nvSpPr>
            <p:spPr>
              <a:xfrm>
                <a:off x="-303515" y="5266470"/>
                <a:ext cx="4381029" cy="758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sz="1600" dirty="0" smtClean="0">
                          <a:latin typeface="Arial" panose="020B0604020202020204" pitchFamily="34" charset="0"/>
                          <a:cs typeface="Arial" panose="020B0604020202020204" pitchFamily="34" charset="0"/>
                        </a:rPr>
                        <m:t>HVSR</m:t>
                      </m:r>
                      <m:r>
                        <m:rPr>
                          <m:nor/>
                        </m:rPr>
                        <a:rPr lang="en-US" altLang="zh-CN" sz="1600" b="0" i="0" dirty="0" smtClean="0">
                          <a:latin typeface="Arial" panose="020B0604020202020204" pitchFamily="34" charset="0"/>
                          <a:cs typeface="Arial" panose="020B0604020202020204" pitchFamily="34" charset="0"/>
                        </a:rPr>
                        <m:t> =</m:t>
                      </m:r>
                      <m:r>
                        <a:rPr lang="en-US" altLang="zh-CN" sz="1600" b="0" i="1" dirty="0" smtClean="0">
                          <a:latin typeface="Cambria Math" panose="02040503050406030204" pitchFamily="18" charset="0"/>
                          <a:cs typeface="Arial" panose="020B0604020202020204" pitchFamily="34" charset="0"/>
                        </a:rPr>
                        <m:t> </m:t>
                      </m:r>
                      <m:f>
                        <m:fPr>
                          <m:ctrlPr>
                            <a:rPr lang="en-US" altLang="zh-CN" sz="1600" b="0" i="1" dirty="0" smtClean="0">
                              <a:latin typeface="Cambria Math" panose="02040503050406030204" pitchFamily="18" charset="0"/>
                              <a:cs typeface="Arial" panose="020B0604020202020204" pitchFamily="34" charset="0"/>
                            </a:rPr>
                          </m:ctrlPr>
                        </m:fPr>
                        <m:num>
                          <m:r>
                            <m:rPr>
                              <m:sty m:val="p"/>
                            </m:rPr>
                            <a:rPr lang="en-US" altLang="zh-CN" sz="1600" i="1" dirty="0">
                              <a:latin typeface="Cambria Math" panose="02040503050406030204" pitchFamily="18" charset="0"/>
                              <a:cs typeface="Arial" panose="020B0604020202020204" pitchFamily="34" charset="0"/>
                            </a:rPr>
                            <m:t>H</m:t>
                          </m:r>
                          <m:r>
                            <a:rPr lang="en-US" altLang="zh-CN" sz="1600" b="0" i="1" dirty="0" smtClean="0">
                              <a:latin typeface="Cambria Math" panose="02040503050406030204" pitchFamily="18" charset="0"/>
                              <a:cs typeface="Arial" panose="020B0604020202020204" pitchFamily="34" charset="0"/>
                            </a:rPr>
                            <m:t>(</m:t>
                          </m:r>
                          <m:r>
                            <a:rPr lang="zh-CN" altLang="en-US" sz="1600" b="0" i="1" dirty="0" smtClean="0">
                              <a:latin typeface="Cambria Math" panose="02040503050406030204" pitchFamily="18" charset="0"/>
                              <a:cs typeface="Arial" panose="020B0604020202020204" pitchFamily="34" charset="0"/>
                            </a:rPr>
                            <m:t>𝜔</m:t>
                          </m:r>
                          <m:r>
                            <a:rPr lang="en-US" altLang="zh-CN" sz="1600" b="0" i="1" dirty="0" smtClean="0">
                              <a:latin typeface="Cambria Math" panose="02040503050406030204" pitchFamily="18" charset="0"/>
                              <a:cs typeface="Arial" panose="020B0604020202020204" pitchFamily="34" charset="0"/>
                            </a:rPr>
                            <m:t>)</m:t>
                          </m:r>
                        </m:num>
                        <m:den>
                          <m:r>
                            <a:rPr lang="en-US" altLang="zh-CN" sz="1600" b="0" i="1" dirty="0" smtClean="0">
                              <a:latin typeface="Cambria Math" panose="02040503050406030204" pitchFamily="18" charset="0"/>
                              <a:cs typeface="Arial" panose="020B0604020202020204" pitchFamily="34" charset="0"/>
                            </a:rPr>
                            <m:t>𝑉</m:t>
                          </m:r>
                          <m:r>
                            <a:rPr lang="en-US" altLang="zh-CN" sz="1600" b="0" i="1" dirty="0" smtClean="0">
                              <a:latin typeface="Cambria Math" panose="02040503050406030204" pitchFamily="18" charset="0"/>
                              <a:cs typeface="Arial" panose="020B0604020202020204" pitchFamily="34" charset="0"/>
                            </a:rPr>
                            <m:t>(</m:t>
                          </m:r>
                          <m:r>
                            <a:rPr lang="zh-CN" altLang="en-US" sz="1600" b="0" i="1" dirty="0" smtClean="0">
                              <a:latin typeface="Cambria Math" panose="02040503050406030204" pitchFamily="18" charset="0"/>
                              <a:cs typeface="Arial" panose="020B0604020202020204" pitchFamily="34" charset="0"/>
                            </a:rPr>
                            <m:t>𝜔</m:t>
                          </m:r>
                          <m:r>
                            <a:rPr lang="en-US" altLang="zh-CN" sz="1600" b="0" i="1" dirty="0" smtClean="0">
                              <a:latin typeface="Cambria Math" panose="02040503050406030204" pitchFamily="18" charset="0"/>
                              <a:cs typeface="Arial" panose="020B0604020202020204" pitchFamily="34" charset="0"/>
                            </a:rPr>
                            <m:t>)</m:t>
                          </m:r>
                        </m:den>
                      </m:f>
                    </m:oMath>
                  </m:oMathPara>
                </a14:m>
                <a:endParaRPr lang="zh-CN" altLang="en-US" sz="1600" dirty="0">
                  <a:latin typeface="Arial" panose="020B0604020202020204" pitchFamily="34" charset="0"/>
                  <a:cs typeface="Arial" panose="020B0604020202020204" pitchFamily="34" charset="0"/>
                </a:endParaRPr>
              </a:p>
              <a:p>
                <a:endParaRPr lang="zh-CN" altLang="en-US" sz="1600" dirty="0"/>
              </a:p>
            </p:txBody>
          </p:sp>
        </mc:Choice>
        <mc:Fallback xmlns="">
          <p:sp>
            <p:nvSpPr>
              <p:cNvPr id="22" name="文本框 21">
                <a:extLst>
                  <a:ext uri="{FF2B5EF4-FFF2-40B4-BE49-F238E27FC236}">
                    <a16:creationId xmlns:a16="http://schemas.microsoft.com/office/drawing/2014/main" id="{7ACB8206-CD5F-B311-657A-FA0D7A014C06}"/>
                  </a:ext>
                </a:extLst>
              </p:cNvPr>
              <p:cNvSpPr txBox="1">
                <a:spLocks noRot="1" noChangeAspect="1" noMove="1" noResize="1" noEditPoints="1" noAdjustHandles="1" noChangeArrowheads="1" noChangeShapeType="1" noTextEdit="1"/>
              </p:cNvSpPr>
              <p:nvPr/>
            </p:nvSpPr>
            <p:spPr>
              <a:xfrm>
                <a:off x="-303515" y="5266470"/>
                <a:ext cx="4381029" cy="758926"/>
              </a:xfrm>
              <a:prstGeom prst="rect">
                <a:avLst/>
              </a:prstGeom>
              <a:blipFill>
                <a:blip r:embed="rId8"/>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E51DC8B2-8277-C0C3-E14A-5F37ABBF4519}"/>
              </a:ext>
            </a:extLst>
          </p:cNvPr>
          <p:cNvSpPr txBox="1"/>
          <p:nvPr/>
        </p:nvSpPr>
        <p:spPr>
          <a:xfrm>
            <a:off x="733092" y="4538697"/>
            <a:ext cx="5225009" cy="584775"/>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The prominent resonant frequency in the H/V spectrum is used to obtain the thickness of the sediment</a:t>
            </a:r>
            <a:endParaRPr lang="zh-CN" altLang="en-US" sz="1600" dirty="0">
              <a:latin typeface="Arial" panose="020B0604020202020204" pitchFamily="34" charset="0"/>
              <a:cs typeface="Arial" panose="020B0604020202020204" pitchFamily="34" charset="0"/>
            </a:endParaRPr>
          </a:p>
        </p:txBody>
      </p:sp>
      <p:sp>
        <p:nvSpPr>
          <p:cNvPr id="24" name="任意多边形: 形状 23">
            <a:extLst>
              <a:ext uri="{FF2B5EF4-FFF2-40B4-BE49-F238E27FC236}">
                <a16:creationId xmlns:a16="http://schemas.microsoft.com/office/drawing/2014/main" id="{D59FFAE1-8171-751E-8BAE-C7C7C764D981}"/>
              </a:ext>
            </a:extLst>
          </p:cNvPr>
          <p:cNvSpPr/>
          <p:nvPr/>
        </p:nvSpPr>
        <p:spPr>
          <a:xfrm>
            <a:off x="995415" y="250853"/>
            <a:ext cx="3084652" cy="561907"/>
          </a:xfrm>
          <a:custGeom>
            <a:avLst/>
            <a:gdLst>
              <a:gd name="connsiteX0" fmla="*/ 0 w 4048300"/>
              <a:gd name="connsiteY0" fmla="*/ 0 h 531992"/>
              <a:gd name="connsiteX1" fmla="*/ 3782304 w 4048300"/>
              <a:gd name="connsiteY1" fmla="*/ 0 h 531992"/>
              <a:gd name="connsiteX2" fmla="*/ 4048300 w 4048300"/>
              <a:gd name="connsiteY2" fmla="*/ 265996 h 531992"/>
              <a:gd name="connsiteX3" fmla="*/ 3782304 w 4048300"/>
              <a:gd name="connsiteY3" fmla="*/ 531992 h 531992"/>
              <a:gd name="connsiteX4" fmla="*/ 0 w 4048300"/>
              <a:gd name="connsiteY4" fmla="*/ 531992 h 53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300" h="531992">
                <a:moveTo>
                  <a:pt x="0" y="0"/>
                </a:moveTo>
                <a:lnTo>
                  <a:pt x="3782304" y="0"/>
                </a:lnTo>
                <a:cubicBezTo>
                  <a:pt x="3929210" y="0"/>
                  <a:pt x="4048300" y="119090"/>
                  <a:pt x="4048300" y="265996"/>
                </a:cubicBezTo>
                <a:cubicBezTo>
                  <a:pt x="4048300" y="412902"/>
                  <a:pt x="3929210" y="531992"/>
                  <a:pt x="3782304" y="531992"/>
                </a:cubicBezTo>
                <a:lnTo>
                  <a:pt x="0" y="531992"/>
                </a:ln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5" name="任意多边形: 形状 24">
            <a:extLst>
              <a:ext uri="{FF2B5EF4-FFF2-40B4-BE49-F238E27FC236}">
                <a16:creationId xmlns:a16="http://schemas.microsoft.com/office/drawing/2014/main" id="{4F0D1728-E7D2-346D-C3AB-EBB11FA21BE6}"/>
              </a:ext>
            </a:extLst>
          </p:cNvPr>
          <p:cNvSpPr/>
          <p:nvPr/>
        </p:nvSpPr>
        <p:spPr>
          <a:xfrm>
            <a:off x="149364" y="250853"/>
            <a:ext cx="731778" cy="561908"/>
          </a:xfrm>
          <a:custGeom>
            <a:avLst/>
            <a:gdLst>
              <a:gd name="connsiteX0" fmla="*/ 265996 w 610786"/>
              <a:gd name="connsiteY0" fmla="*/ 0 h 531992"/>
              <a:gd name="connsiteX1" fmla="*/ 610786 w 610786"/>
              <a:gd name="connsiteY1" fmla="*/ 0 h 531992"/>
              <a:gd name="connsiteX2" fmla="*/ 610786 w 610786"/>
              <a:gd name="connsiteY2" fmla="*/ 531992 h 531992"/>
              <a:gd name="connsiteX3" fmla="*/ 265996 w 610786"/>
              <a:gd name="connsiteY3" fmla="*/ 531992 h 531992"/>
              <a:gd name="connsiteX4" fmla="*/ 0 w 610786"/>
              <a:gd name="connsiteY4" fmla="*/ 265996 h 531992"/>
              <a:gd name="connsiteX5" fmla="*/ 265996 w 610786"/>
              <a:gd name="connsiteY5" fmla="*/ 0 h 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86" h="531992">
                <a:moveTo>
                  <a:pt x="265996" y="0"/>
                </a:moveTo>
                <a:lnTo>
                  <a:pt x="610786" y="0"/>
                </a:lnTo>
                <a:lnTo>
                  <a:pt x="610786" y="531992"/>
                </a:lnTo>
                <a:lnTo>
                  <a:pt x="265996" y="531992"/>
                </a:lnTo>
                <a:cubicBezTo>
                  <a:pt x="119090" y="531992"/>
                  <a:pt x="0" y="412902"/>
                  <a:pt x="0" y="265996"/>
                </a:cubicBezTo>
                <a:cubicBezTo>
                  <a:pt x="0" y="119090"/>
                  <a:pt x="119090" y="0"/>
                  <a:pt x="265996" y="0"/>
                </a:cubicBezTo>
                <a:close/>
              </a:path>
            </a:pathLst>
          </a:custGeom>
          <a:solidFill>
            <a:srgbClr val="E26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EC50159C-26DA-5633-2BF0-4F0978899501}"/>
              </a:ext>
            </a:extLst>
          </p:cNvPr>
          <p:cNvSpPr txBox="1"/>
          <p:nvPr/>
        </p:nvSpPr>
        <p:spPr>
          <a:xfrm>
            <a:off x="1221436" y="317527"/>
            <a:ext cx="2614418" cy="461665"/>
          </a:xfrm>
          <a:prstGeom prst="rect">
            <a:avLst/>
          </a:prstGeom>
          <a:solidFill>
            <a:srgbClr val="E26714"/>
          </a:solidFill>
        </p:spPr>
        <p:txBody>
          <a:bodyPr wrap="square" rtlCol="0">
            <a:spAutoFit/>
          </a:bodyPr>
          <a:lstStyle/>
          <a:p>
            <a:pPr defTabSz="914377">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Methods</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E00C5FF0-DC3B-DB4B-D429-55FB003DEFB2}"/>
              </a:ext>
            </a:extLst>
          </p:cNvPr>
          <p:cNvSpPr txBox="1"/>
          <p:nvPr/>
        </p:nvSpPr>
        <p:spPr>
          <a:xfrm>
            <a:off x="263637" y="295533"/>
            <a:ext cx="617505" cy="461665"/>
          </a:xfrm>
          <a:prstGeom prst="rect">
            <a:avLst/>
          </a:prstGeom>
          <a:solidFill>
            <a:srgbClr val="E26714"/>
          </a:solid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0</a:t>
            </a:r>
            <a:r>
              <a:rPr lang="en-US" altLang="zh-CN" sz="2400" dirty="0">
                <a:solidFill>
                  <a:prstClr val="white"/>
                </a:solidFill>
                <a:latin typeface="Impact" panose="020B0806030902050204" pitchFamily="34" charset="0"/>
                <a:ea typeface="微软雅黑" panose="020B0503020204020204" pitchFamily="34" charset="-122"/>
              </a:rPr>
              <a:t>3</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1955B29-C316-5F59-50D5-1BCA58ECD5A1}"/>
                  </a:ext>
                </a:extLst>
              </p:cNvPr>
              <p:cNvSpPr txBox="1"/>
              <p:nvPr/>
            </p:nvSpPr>
            <p:spPr>
              <a:xfrm>
                <a:off x="3211123" y="5363996"/>
                <a:ext cx="885691"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i="1" smtClean="0">
                          <a:latin typeface="Cambria Math" panose="02040503050406030204" pitchFamily="18" charset="0"/>
                        </a:rPr>
                        <m:t>=</m:t>
                      </m:r>
                      <m:r>
                        <a:rPr lang="en-US" altLang="zh-CN" b="0" i="1" smtClean="0">
                          <a:latin typeface="Cambria Math" panose="02040503050406030204" pitchFamily="18" charset="0"/>
                        </a:rPr>
                        <m:t>𝑎</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𝑏</m:t>
                          </m:r>
                        </m:sup>
                      </m:sSubSup>
                    </m:oMath>
                  </m:oMathPara>
                </a14:m>
                <a:endParaRPr lang="zh-CN" altLang="en-US" dirty="0"/>
              </a:p>
            </p:txBody>
          </p:sp>
        </mc:Choice>
        <mc:Fallback xmlns="">
          <p:sp>
            <p:nvSpPr>
              <p:cNvPr id="29" name="文本框 28">
                <a:extLst>
                  <a:ext uri="{FF2B5EF4-FFF2-40B4-BE49-F238E27FC236}">
                    <a16:creationId xmlns:a16="http://schemas.microsoft.com/office/drawing/2014/main" id="{C1955B29-C316-5F59-50D5-1BCA58ECD5A1}"/>
                  </a:ext>
                </a:extLst>
              </p:cNvPr>
              <p:cNvSpPr txBox="1">
                <a:spLocks noRot="1" noChangeAspect="1" noMove="1" noResize="1" noEditPoints="1" noAdjustHandles="1" noChangeArrowheads="1" noChangeShapeType="1" noTextEdit="1"/>
              </p:cNvSpPr>
              <p:nvPr/>
            </p:nvSpPr>
            <p:spPr>
              <a:xfrm>
                <a:off x="3211123" y="5363996"/>
                <a:ext cx="885691" cy="281937"/>
              </a:xfrm>
              <a:prstGeom prst="rect">
                <a:avLst/>
              </a:prstGeom>
              <a:blipFill>
                <a:blip r:embed="rId9"/>
                <a:stretch>
                  <a:fillRect l="-5517" t="-4348" r="-2069"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F4491F6-ABC8-27FF-7171-936B569C22E3}"/>
                  </a:ext>
                </a:extLst>
              </p:cNvPr>
              <p:cNvSpPr txBox="1"/>
              <p:nvPr/>
            </p:nvSpPr>
            <p:spPr>
              <a:xfrm>
                <a:off x="1628097" y="6147474"/>
                <a:ext cx="3753299" cy="584775"/>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m:t>
                        </m:r>
                      </m:sub>
                    </m:sSub>
                  </m:oMath>
                </a14:m>
                <a:r>
                  <a:rPr lang="zh-CN" altLang="en-US" sz="1600" dirty="0"/>
                  <a:t>  </a:t>
                </a:r>
                <a:r>
                  <a:rPr lang="en-US" altLang="zh-CN" sz="1600" dirty="0"/>
                  <a:t>resonance  frequency</a:t>
                </a:r>
              </a:p>
              <a:p>
                <a14:m>
                  <m:oMath xmlns:m="http://schemas.openxmlformats.org/officeDocument/2006/math">
                    <m:r>
                      <a:rPr lang="en-US" altLang="zh-CN" sz="1600" b="0" i="1" smtClean="0">
                        <a:latin typeface="Cambria Math" panose="02040503050406030204" pitchFamily="18" charset="0"/>
                      </a:rPr>
                      <m:t>h</m:t>
                    </m:r>
                  </m:oMath>
                </a14:m>
                <a:r>
                  <a:rPr lang="en-US" altLang="zh-CN" sz="1600" dirty="0"/>
                  <a:t>  soil layer thickness </a:t>
                </a:r>
                <a:endParaRPr lang="zh-CN" altLang="en-US" sz="1600" dirty="0"/>
              </a:p>
            </p:txBody>
          </p:sp>
        </mc:Choice>
        <mc:Fallback xmlns="">
          <p:sp>
            <p:nvSpPr>
              <p:cNvPr id="30" name="文本框 29">
                <a:extLst>
                  <a:ext uri="{FF2B5EF4-FFF2-40B4-BE49-F238E27FC236}">
                    <a16:creationId xmlns:a16="http://schemas.microsoft.com/office/drawing/2014/main" id="{3F4491F6-ABC8-27FF-7171-936B569C22E3}"/>
                  </a:ext>
                </a:extLst>
              </p:cNvPr>
              <p:cNvSpPr txBox="1">
                <a:spLocks noRot="1" noChangeAspect="1" noMove="1" noResize="1" noEditPoints="1" noAdjustHandles="1" noChangeArrowheads="1" noChangeShapeType="1" noTextEdit="1"/>
              </p:cNvSpPr>
              <p:nvPr/>
            </p:nvSpPr>
            <p:spPr>
              <a:xfrm>
                <a:off x="1628097" y="6147474"/>
                <a:ext cx="3753299" cy="584775"/>
              </a:xfrm>
              <a:prstGeom prst="rect">
                <a:avLst/>
              </a:prstGeom>
              <a:blipFill>
                <a:blip r:embed="rId10"/>
                <a:stretch>
                  <a:fillRect t="-3125"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4247522"/>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6040</TotalTime>
  <Words>1391</Words>
  <Application>Microsoft Macintosh PowerPoint</Application>
  <PresentationFormat>Widescreen</PresentationFormat>
  <Paragraphs>226</Paragraphs>
  <Slides>16</Slides>
  <Notes>14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vt:i4>
      </vt:variant>
    </vt:vector>
  </HeadingPairs>
  <TitlesOfParts>
    <vt:vector size="32" baseType="lpstr">
      <vt:lpstr>Consolas</vt:lpstr>
      <vt:lpstr>等线</vt:lpstr>
      <vt:lpstr>Impact</vt:lpstr>
      <vt:lpstr>Gurmukhi MN</vt:lpstr>
      <vt:lpstr>方正特雅宋简体</vt:lpstr>
      <vt:lpstr>Athiti Medium</vt:lpstr>
      <vt:lpstr>微软雅黑</vt:lpstr>
      <vt:lpstr>黑体</vt:lpstr>
      <vt:lpstr>Cambria Math</vt:lpstr>
      <vt:lpstr>NotoSansSC</vt:lpstr>
      <vt:lpstr>等线 Light</vt:lpstr>
      <vt:lpstr>Avenir Next Condensed</vt:lpstr>
      <vt:lpstr>Times New Roman</vt:lpstr>
      <vt:lpstr>Arial</vt:lpstr>
      <vt:lpstr>Aptos</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FZL</dc:creator>
  <cp:lastModifiedBy>Dikun Yang</cp:lastModifiedBy>
  <cp:revision>74</cp:revision>
  <dcterms:created xsi:type="dcterms:W3CDTF">2017-12-27T12:35:50Z</dcterms:created>
  <dcterms:modified xsi:type="dcterms:W3CDTF">2023-08-29T07:38:04Z</dcterms:modified>
</cp:coreProperties>
</file>